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0" r:id="rId4"/>
  </p:sldMasterIdLst>
  <p:sldIdLst>
    <p:sldId id="298" r:id="rId5"/>
    <p:sldId id="301" r:id="rId6"/>
    <p:sldId id="305" r:id="rId7"/>
    <p:sldId id="302" r:id="rId8"/>
    <p:sldId id="310" r:id="rId9"/>
    <p:sldId id="306" r:id="rId10"/>
    <p:sldId id="307" r:id="rId11"/>
    <p:sldId id="300" r:id="rId12"/>
    <p:sldId id="312" r:id="rId13"/>
    <p:sldId id="311" r:id="rId14"/>
    <p:sldId id="31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5D59F73-A645-498F-81C2-D344E21015C1}">
          <p14:sldIdLst>
            <p14:sldId id="298"/>
            <p14:sldId id="301"/>
            <p14:sldId id="305"/>
            <p14:sldId id="302"/>
            <p14:sldId id="310"/>
            <p14:sldId id="306"/>
            <p14:sldId id="307"/>
            <p14:sldId id="300"/>
            <p14:sldId id="312"/>
            <p14:sldId id="311"/>
            <p14:sldId id="31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94" d="100"/>
          <a:sy n="94" d="100"/>
        </p:scale>
        <p:origin x="1947" y="69"/>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9/24/2021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669029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9/24/2021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2265110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9/24/2021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83372454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9/24/2021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5771608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9/24/2021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6708814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9/24/2021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8955154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6E202-B606-4609-B914-27C9371A1F6D}" type="datetime1">
              <a:rPr lang="en-US" smtClean="0"/>
              <a:t>9/24/2021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0264210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6E202-B606-4609-B914-27C9371A1F6D}" type="datetime1">
              <a:rPr lang="en-US" smtClean="0"/>
              <a:t>9/24/2021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61312542"/>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9/24/2021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698105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9/24/2021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999934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9/24/2021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943912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9/24/2021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805521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9/24/2021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488973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667345-2558-425A-8533-9BFDBCE15005}" type="datetime1">
              <a:rPr lang="en-US" smtClean="0"/>
              <a:t>9/24/2021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63078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t>9/24/2021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1583595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907D986-8816-4272-A432-0437A28A9828}" type="datetime1">
              <a:rPr lang="en-US" smtClean="0"/>
              <a:t>9/24/2021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85816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2D6E202-B606-4609-B914-27C9371A1F6D}" type="datetime1">
              <a:rPr lang="en-US" smtClean="0"/>
              <a:t>9/24/2021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461712062"/>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985969" y="4473227"/>
            <a:ext cx="8288032" cy="1096648"/>
          </a:xfrm>
        </p:spPr>
        <p:txBody>
          <a:bodyPr>
            <a:normAutofit/>
          </a:bodyPr>
          <a:lstStyle/>
          <a:p>
            <a:pPr algn="l">
              <a:lnSpc>
                <a:spcPct val="90000"/>
              </a:lnSpc>
            </a:pPr>
            <a:r>
              <a:rPr lang="en-US" sz="3600" dirty="0">
                <a:solidFill>
                  <a:schemeClr val="accent2">
                    <a:lumMod val="75000"/>
                  </a:schemeClr>
                </a:solidFill>
              </a:rPr>
              <a:t>Humanitarian Aid</a:t>
            </a:r>
            <a:br>
              <a:rPr lang="en-US" sz="3400" dirty="0">
                <a:solidFill>
                  <a:schemeClr val="accent2">
                    <a:lumMod val="75000"/>
                  </a:schemeClr>
                </a:solidFill>
              </a:rPr>
            </a:br>
            <a:r>
              <a:rPr lang="en-US" sz="2800" dirty="0">
                <a:solidFill>
                  <a:schemeClr val="accent2">
                    <a:lumMod val="75000"/>
                  </a:schemeClr>
                </a:solidFill>
              </a:rPr>
              <a:t>Clustering Countries Assessing Need</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985969" y="5569874"/>
            <a:ext cx="8288032" cy="701677"/>
          </a:xfrm>
        </p:spPr>
        <p:txBody>
          <a:bodyPr>
            <a:normAutofit/>
          </a:bodyPr>
          <a:lstStyle/>
          <a:p>
            <a:pPr algn="l"/>
            <a:r>
              <a:rPr lang="en-SG" dirty="0">
                <a:solidFill>
                  <a:schemeClr val="tx1"/>
                </a:solidFill>
              </a:rPr>
              <a:t>Who gets What, Why, Where &amp; How much …</a:t>
            </a:r>
            <a:endParaRPr lang="en-US" dirty="0">
              <a:solidFill>
                <a:schemeClr val="tx1"/>
              </a:solidFill>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2">
            <a:extLst>
              <a:ext uri="{28A0092B-C50C-407E-A947-70E740481C1C}">
                <a14:useLocalDpi xmlns:a14="http://schemas.microsoft.com/office/drawing/2010/main" val="0"/>
              </a:ext>
            </a:extLst>
          </a:blip>
          <a:srcRect t="10920" r="2" b="10984"/>
          <a:stretch/>
        </p:blipFill>
        <p:spPr>
          <a:xfrm>
            <a:off x="722645" y="500882"/>
            <a:ext cx="8241006" cy="3620237"/>
          </a:xfrm>
          <a:custGeom>
            <a:avLst/>
            <a:gdLst/>
            <a:ahLst/>
            <a:cxnLst/>
            <a:rect l="l" t="t" r="r" b="b"/>
            <a:pathLst>
              <a:path w="8274669" h="3635025">
                <a:moveTo>
                  <a:pt x="540554" y="0"/>
                </a:moveTo>
                <a:lnTo>
                  <a:pt x="8274669" y="0"/>
                </a:lnTo>
                <a:lnTo>
                  <a:pt x="8274669" y="3635025"/>
                </a:lnTo>
                <a:lnTo>
                  <a:pt x="0" y="3635025"/>
                </a:lnTo>
                <a:close/>
              </a:path>
            </a:pathLst>
          </a:custGeom>
        </p:spPr>
      </p:pic>
    </p:spTree>
    <p:extLst>
      <p:ext uri="{BB962C8B-B14F-4D97-AF65-F5344CB8AC3E}">
        <p14:creationId xmlns:p14="http://schemas.microsoft.com/office/powerpoint/2010/main" val="1931439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677334" y="609600"/>
            <a:ext cx="7618941" cy="619125"/>
          </a:xfrm>
        </p:spPr>
        <p:txBody>
          <a:bodyPr vert="horz" lIns="91440" tIns="45720" rIns="91440" bIns="45720" rtlCol="0">
            <a:normAutofit fontScale="90000"/>
          </a:bodyPr>
          <a:lstStyle/>
          <a:p>
            <a:r>
              <a:rPr lang="en-US" dirty="0">
                <a:solidFill>
                  <a:schemeClr val="accent2">
                    <a:lumMod val="75000"/>
                  </a:schemeClr>
                </a:solidFill>
              </a:rPr>
              <a:t>Processes: 5, 6, 7, 8</a:t>
            </a:r>
            <a:r>
              <a:rPr lang="en-US" dirty="0"/>
              <a:t> </a:t>
            </a:r>
          </a:p>
        </p:txBody>
      </p:sp>
      <p:graphicFrame>
        <p:nvGraphicFramePr>
          <p:cNvPr id="4" name="Table 4">
            <a:extLst>
              <a:ext uri="{FF2B5EF4-FFF2-40B4-BE49-F238E27FC236}">
                <a16:creationId xmlns:a16="http://schemas.microsoft.com/office/drawing/2014/main" id="{C266CDD0-3E96-40BD-8324-62D1DD86152D}"/>
              </a:ext>
            </a:extLst>
          </p:cNvPr>
          <p:cNvGraphicFramePr>
            <a:graphicFrameLocks noGrp="1"/>
          </p:cNvGraphicFramePr>
          <p:nvPr>
            <p:ph idx="1"/>
            <p:extLst>
              <p:ext uri="{D42A27DB-BD31-4B8C-83A1-F6EECF244321}">
                <p14:modId xmlns:p14="http://schemas.microsoft.com/office/powerpoint/2010/main" val="1353480956"/>
              </p:ext>
            </p:extLst>
          </p:nvPr>
        </p:nvGraphicFramePr>
        <p:xfrm>
          <a:off x="495301" y="1228725"/>
          <a:ext cx="9239251" cy="4714167"/>
        </p:xfrm>
        <a:graphic>
          <a:graphicData uri="http://schemas.openxmlformats.org/drawingml/2006/table">
            <a:tbl>
              <a:tblPr firstRow="1" bandRow="1">
                <a:noFill/>
                <a:tableStyleId>{3B4B98B0-60AC-42C2-AFA5-B58CD77FA1E5}</a:tableStyleId>
              </a:tblPr>
              <a:tblGrid>
                <a:gridCol w="2262826">
                  <a:extLst>
                    <a:ext uri="{9D8B030D-6E8A-4147-A177-3AD203B41FA5}">
                      <a16:colId xmlns:a16="http://schemas.microsoft.com/office/drawing/2014/main" val="2981917977"/>
                    </a:ext>
                  </a:extLst>
                </a:gridCol>
                <a:gridCol w="2316565">
                  <a:extLst>
                    <a:ext uri="{9D8B030D-6E8A-4147-A177-3AD203B41FA5}">
                      <a16:colId xmlns:a16="http://schemas.microsoft.com/office/drawing/2014/main" val="945233394"/>
                    </a:ext>
                  </a:extLst>
                </a:gridCol>
                <a:gridCol w="2329930">
                  <a:extLst>
                    <a:ext uri="{9D8B030D-6E8A-4147-A177-3AD203B41FA5}">
                      <a16:colId xmlns:a16="http://schemas.microsoft.com/office/drawing/2014/main" val="2572263168"/>
                    </a:ext>
                  </a:extLst>
                </a:gridCol>
                <a:gridCol w="2329930">
                  <a:extLst>
                    <a:ext uri="{9D8B030D-6E8A-4147-A177-3AD203B41FA5}">
                      <a16:colId xmlns:a16="http://schemas.microsoft.com/office/drawing/2014/main" val="1765783061"/>
                    </a:ext>
                  </a:extLst>
                </a:gridCol>
              </a:tblGrid>
              <a:tr h="850993">
                <a:tc>
                  <a:txBody>
                    <a:bodyPr/>
                    <a:lstStyle/>
                    <a:p>
                      <a:r>
                        <a:rPr lang="en-US" sz="2400" b="0" cap="all" spc="150" dirty="0">
                          <a:solidFill>
                            <a:schemeClr val="lt1"/>
                          </a:solidFill>
                        </a:rPr>
                        <a:t>5</a:t>
                      </a:r>
                    </a:p>
                  </a:txBody>
                  <a:tcPr marL="151061" marR="151061" marT="151061" marB="151061">
                    <a:lnL w="12700" cmpd="sng">
                      <a:noFill/>
                    </a:lnL>
                    <a:lnR w="12700" cmpd="sng">
                      <a:noFill/>
                    </a:lnR>
                    <a:lnT w="12700" cmpd="sng">
                      <a:noFill/>
                    </a:lnT>
                    <a:lnB w="38100" cmpd="sng">
                      <a:noFill/>
                    </a:lnB>
                    <a:solidFill>
                      <a:schemeClr val="accent1"/>
                    </a:solidFill>
                  </a:tcPr>
                </a:tc>
                <a:tc>
                  <a:txBody>
                    <a:bodyPr/>
                    <a:lstStyle/>
                    <a:p>
                      <a:r>
                        <a:rPr lang="en-US" sz="2400" b="0" cap="all" spc="150" dirty="0">
                          <a:solidFill>
                            <a:schemeClr val="lt1"/>
                          </a:solidFill>
                        </a:rPr>
                        <a:t>6</a:t>
                      </a:r>
                    </a:p>
                  </a:txBody>
                  <a:tcPr marL="151061" marR="151061" marT="151061" marB="151061">
                    <a:lnL w="12700" cmpd="sng">
                      <a:noFill/>
                    </a:lnL>
                    <a:lnR w="12700" cmpd="sng">
                      <a:noFill/>
                    </a:lnR>
                    <a:lnT w="12700" cmpd="sng">
                      <a:noFill/>
                    </a:lnT>
                    <a:lnB w="38100" cmpd="sng">
                      <a:noFill/>
                    </a:lnB>
                    <a:solidFill>
                      <a:schemeClr val="accent1"/>
                    </a:solidFill>
                  </a:tcPr>
                </a:tc>
                <a:tc>
                  <a:txBody>
                    <a:bodyPr/>
                    <a:lstStyle/>
                    <a:p>
                      <a:r>
                        <a:rPr lang="en-US" sz="2400" b="0" cap="all" spc="150" dirty="0">
                          <a:solidFill>
                            <a:schemeClr val="lt1"/>
                          </a:solidFill>
                        </a:rPr>
                        <a:t>7</a:t>
                      </a:r>
                    </a:p>
                  </a:txBody>
                  <a:tcPr marL="151061" marR="151061" marT="151061" marB="151061">
                    <a:lnL w="12700" cmpd="sng">
                      <a:noFill/>
                    </a:lnL>
                    <a:lnR w="12700" cmpd="sng">
                      <a:noFill/>
                    </a:lnR>
                    <a:lnT w="12700" cmpd="sng">
                      <a:noFill/>
                    </a:lnT>
                    <a:lnB w="38100" cmpd="sng">
                      <a:noFill/>
                    </a:lnB>
                    <a:solidFill>
                      <a:schemeClr val="accent1"/>
                    </a:solidFill>
                  </a:tcPr>
                </a:tc>
                <a:tc>
                  <a:txBody>
                    <a:bodyPr/>
                    <a:lstStyle/>
                    <a:p>
                      <a:r>
                        <a:rPr lang="en-US" sz="2400" b="0" cap="all" spc="150" dirty="0">
                          <a:solidFill>
                            <a:schemeClr val="lt1"/>
                          </a:solidFill>
                        </a:rPr>
                        <a:t>8</a:t>
                      </a:r>
                    </a:p>
                  </a:txBody>
                  <a:tcPr marL="151061" marR="151061" marT="151061" marB="151061">
                    <a:lnL w="12700" cmpd="sng">
                      <a:noFill/>
                    </a:lnL>
                    <a:lnR w="12700" cmpd="sng">
                      <a:noFill/>
                    </a:lnR>
                    <a:lnT w="12700" cmpd="sng">
                      <a:noFill/>
                    </a:lnT>
                    <a:lnB w="38100" cmpd="sng">
                      <a:noFill/>
                    </a:lnB>
                    <a:solidFill>
                      <a:schemeClr val="accent1"/>
                    </a:solidFill>
                  </a:tcPr>
                </a:tc>
                <a:extLst>
                  <a:ext uri="{0D108BD9-81ED-4DB2-BD59-A6C34878D82A}">
                    <a16:rowId xmlns:a16="http://schemas.microsoft.com/office/drawing/2014/main" val="2580512675"/>
                  </a:ext>
                </a:extLst>
              </a:tr>
              <a:tr h="124712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Cluster 1 Findings: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Components Results</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38100" cmpd="sng">
                      <a:noFill/>
                    </a:lnT>
                    <a:lnB w="12700" cmpd="sng">
                      <a:noFill/>
                      <a:prstDash val="solid"/>
                    </a:lnB>
                    <a:no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Hierarchical Models</a:t>
                      </a:r>
                    </a:p>
                    <a:p>
                      <a:pPr marL="342900" marR="0" lvl="0" indent="-342900" algn="l" defTabSz="457200" rtl="0" eaLnBrk="1" fontAlgn="auto" latinLnBrk="0" hangingPunct="1">
                        <a:lnSpc>
                          <a:spcPct val="100000"/>
                        </a:lnSpc>
                        <a:spcBef>
                          <a:spcPts val="0"/>
                        </a:spcBef>
                        <a:spcAft>
                          <a:spcPts val="0"/>
                        </a:spcAft>
                        <a:buClrTx/>
                        <a:buSzTx/>
                        <a:buFontTx/>
                        <a:buAutoNum type="alphaLcParenR"/>
                        <a:tabLst/>
                        <a:defRPr/>
                      </a:pPr>
                      <a:r>
                        <a:rPr lang="en-US" sz="1400" cap="none" spc="0" dirty="0">
                          <a:solidFill>
                            <a:schemeClr val="tx1"/>
                          </a:solidFill>
                        </a:rPr>
                        <a:t>Divisive</a:t>
                      </a:r>
                    </a:p>
                    <a:p>
                      <a:pPr marL="342900" marR="0" lvl="0" indent="-342900" algn="l" defTabSz="457200" rtl="0" eaLnBrk="1" fontAlgn="auto" latinLnBrk="0" hangingPunct="1">
                        <a:lnSpc>
                          <a:spcPct val="100000"/>
                        </a:lnSpc>
                        <a:spcBef>
                          <a:spcPts val="0"/>
                        </a:spcBef>
                        <a:spcAft>
                          <a:spcPts val="0"/>
                        </a:spcAft>
                        <a:buClrTx/>
                        <a:buSzTx/>
                        <a:buFontTx/>
                        <a:buAutoNum type="alphaLcParenR"/>
                        <a:tabLst/>
                        <a:defRPr/>
                      </a:pPr>
                      <a:r>
                        <a:rPr lang="en-US" sz="1400" cap="none" spc="0" dirty="0">
                          <a:solidFill>
                            <a:schemeClr val="tx1"/>
                          </a:solidFill>
                        </a:rPr>
                        <a:t>Agglomerative</a:t>
                      </a:r>
                    </a:p>
                    <a:p>
                      <a:pPr marL="342900" marR="0" lvl="0" indent="-342900" algn="l" defTabSz="457200" rtl="0" eaLnBrk="1" fontAlgn="auto" latinLnBrk="0" hangingPunct="1">
                        <a:lnSpc>
                          <a:spcPct val="100000"/>
                        </a:lnSpc>
                        <a:spcBef>
                          <a:spcPts val="0"/>
                        </a:spcBef>
                        <a:spcAft>
                          <a:spcPts val="0"/>
                        </a:spcAft>
                        <a:buClrTx/>
                        <a:buSzTx/>
                        <a:buFontTx/>
                        <a:buAutoNum type="alphaLcParenR"/>
                        <a:tabLst/>
                        <a:defRPr/>
                      </a:pPr>
                      <a:endParaRPr lang="en-US" sz="1400" cap="none" spc="0" dirty="0">
                        <a:solidFill>
                          <a:schemeClr val="tx1"/>
                        </a:solidFill>
                      </a:endParaRPr>
                    </a:p>
                    <a:p>
                      <a:endParaRPr lang="en-US" sz="1400" cap="none" spc="0" dirty="0">
                        <a:solidFill>
                          <a:schemeClr val="tx1"/>
                        </a:solidFill>
                      </a:endParaRPr>
                    </a:p>
                  </a:txBody>
                  <a:tcPr marL="151061" marR="151061" marT="151061" marB="151061">
                    <a:lnL w="12700" cmpd="sng">
                      <a:noFill/>
                      <a:prstDash val="solid"/>
                    </a:lnL>
                    <a:lnR w="12700" cmpd="sng">
                      <a:noFill/>
                      <a:prstDash val="solid"/>
                    </a:lnR>
                    <a:lnT w="38100" cmpd="sng">
                      <a:noFill/>
                    </a:lnT>
                    <a:lnB w="12700" cmpd="sng">
                      <a:noFill/>
                      <a:prstDash val="solid"/>
                    </a:lnB>
                    <a:no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Univariate/Bivariate Analyses of Principal Components</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38100" cmpd="sng">
                      <a:noFill/>
                    </a:lnT>
                    <a:lnB w="12700" cmpd="sng">
                      <a:noFill/>
                      <a:prstDash val="solid"/>
                    </a:lnB>
                    <a:noFill/>
                  </a:tcPr>
                </a:tc>
                <a:tc>
                  <a:txBody>
                    <a:bodyPr/>
                    <a:lstStyle/>
                    <a:p>
                      <a:r>
                        <a:rPr lang="en-US" sz="1400" cap="none" spc="0" dirty="0">
                          <a:solidFill>
                            <a:schemeClr val="tx1"/>
                          </a:solidFill>
                        </a:rPr>
                        <a:t>Scaling</a:t>
                      </a:r>
                    </a:p>
                  </a:txBody>
                  <a:tcPr marL="151061" marR="151061" marT="151061" marB="151061">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2085369860"/>
                  </a:ext>
                </a:extLst>
              </a:tr>
              <a:tr h="1247126">
                <a:tc>
                  <a:txBody>
                    <a:bodyPr/>
                    <a:lstStyle/>
                    <a:p>
                      <a:r>
                        <a:rPr lang="en-US" sz="1400" cap="none" spc="0" dirty="0">
                          <a:solidFill>
                            <a:schemeClr val="tx1"/>
                          </a:solidFill>
                        </a:rPr>
                        <a:t>Results:</a:t>
                      </a:r>
                    </a:p>
                    <a:p>
                      <a:r>
                        <a:rPr lang="en-US" sz="1400" cap="none" spc="0" dirty="0">
                          <a:solidFill>
                            <a:schemeClr val="tx1"/>
                          </a:solidFill>
                        </a:rPr>
                        <a:t>1st Result identifying </a:t>
                      </a:r>
                    </a:p>
                    <a:p>
                      <a:r>
                        <a:rPr lang="en-US" sz="1400" cap="none" spc="0" dirty="0">
                          <a:solidFill>
                            <a:schemeClr val="tx1"/>
                          </a:solidFill>
                        </a:rPr>
                        <a:t>5 countries as top of list for Aid</a:t>
                      </a: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r>
                        <a:rPr lang="en-US" sz="1400" cap="none" spc="0" dirty="0">
                          <a:solidFill>
                            <a:schemeClr val="tx1"/>
                          </a:solidFill>
                        </a:rPr>
                        <a:t>Single Linkage</a:t>
                      </a:r>
                    </a:p>
                    <a:p>
                      <a:r>
                        <a:rPr lang="en-US" sz="1400" cap="none" spc="0" dirty="0">
                          <a:solidFill>
                            <a:schemeClr val="tx1"/>
                          </a:solidFill>
                        </a:rPr>
                        <a:t>Complete Linkage</a:t>
                      </a:r>
                    </a:p>
                    <a:p>
                      <a:r>
                        <a:rPr lang="en-US" sz="1400" cap="none" spc="0" dirty="0">
                          <a:solidFill>
                            <a:schemeClr val="tx1"/>
                          </a:solidFill>
                        </a:rPr>
                        <a:t>Result:</a:t>
                      </a:r>
                    </a:p>
                    <a:p>
                      <a:r>
                        <a:rPr lang="en-US" sz="1400" cap="none" spc="0" dirty="0">
                          <a:solidFill>
                            <a:schemeClr val="tx1"/>
                          </a:solidFill>
                        </a:rPr>
                        <a:t>Complete Linkage !</a:t>
                      </a: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Investigate their correlations; degrees of variance and covariance</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r>
                        <a:rPr lang="en-US" sz="1400" cap="none" spc="0" dirty="0">
                          <a:solidFill>
                            <a:schemeClr val="tx1"/>
                          </a:solidFill>
                        </a:rPr>
                        <a:t>K-Means</a:t>
                      </a: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4252228359"/>
                  </a:ext>
                </a:extLst>
              </a:tr>
              <a:tr h="124712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cap="none" spc="0" dirty="0">
                        <a:solidFill>
                          <a:schemeClr val="tx1"/>
                        </a:solidFill>
                      </a:endParaRP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tc>
                  <a:txBody>
                    <a:bodyPr/>
                    <a:lstStyle/>
                    <a:p>
                      <a:r>
                        <a:rPr lang="en-US" sz="1400" cap="none" spc="0" dirty="0">
                          <a:solidFill>
                            <a:schemeClr val="tx1"/>
                          </a:solidFill>
                        </a:rPr>
                        <a:t>Model Building Part 2</a:t>
                      </a:r>
                    </a:p>
                    <a:p>
                      <a:r>
                        <a:rPr lang="en-US" sz="1400" cap="none" spc="0" dirty="0">
                          <a:solidFill>
                            <a:schemeClr val="tx1"/>
                          </a:solidFill>
                        </a:rPr>
                        <a:t>Cluster Analysis Part 2</a:t>
                      </a:r>
                    </a:p>
                    <a:p>
                      <a:r>
                        <a:rPr lang="en-US" sz="1400" cap="none" spc="0" dirty="0">
                          <a:solidFill>
                            <a:schemeClr val="tx1"/>
                          </a:solidFill>
                        </a:rPr>
                        <a:t>Model Interpretation Part 2</a:t>
                      </a: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tc>
                  <a:txBody>
                    <a:bodyPr/>
                    <a:lstStyle/>
                    <a:p>
                      <a:r>
                        <a:rPr lang="en-US" sz="1400" cap="none" spc="0" dirty="0">
                          <a:solidFill>
                            <a:schemeClr val="tx1"/>
                          </a:solidFill>
                        </a:rPr>
                        <a:t>Final Analysis</a:t>
                      </a: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tc>
                  <a:txBody>
                    <a:bodyPr/>
                    <a:lstStyle/>
                    <a:p>
                      <a:r>
                        <a:rPr lang="en-US" sz="1400" cap="none" spc="0" dirty="0">
                          <a:solidFill>
                            <a:schemeClr val="tx1"/>
                          </a:solidFill>
                        </a:rPr>
                        <a:t>Conclusion</a:t>
                      </a:r>
                    </a:p>
                    <a:p>
                      <a:r>
                        <a:rPr lang="en-US" sz="1400" cap="none" spc="0" dirty="0">
                          <a:solidFill>
                            <a:schemeClr val="tx1"/>
                          </a:solidFill>
                        </a:rPr>
                        <a:t>World Map illustrating countries in direst need of aid. </a:t>
                      </a: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578144993"/>
                  </a:ext>
                </a:extLst>
              </a:tr>
            </a:tbl>
          </a:graphicData>
        </a:graphic>
      </p:graphicFrame>
    </p:spTree>
    <p:extLst>
      <p:ext uri="{BB962C8B-B14F-4D97-AF65-F5344CB8AC3E}">
        <p14:creationId xmlns:p14="http://schemas.microsoft.com/office/powerpoint/2010/main" val="1272693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62F1488-06D1-41F0-AF8B-1184A0916590}"/>
              </a:ext>
            </a:extLst>
          </p:cNvPr>
          <p:cNvSpPr>
            <a:spLocks noGrp="1"/>
          </p:cNvSpPr>
          <p:nvPr>
            <p:ph type="ctrTitle"/>
          </p:nvPr>
        </p:nvSpPr>
        <p:spPr>
          <a:xfrm>
            <a:off x="1049867" y="1032934"/>
            <a:ext cx="7766936" cy="1646302"/>
          </a:xfrm>
        </p:spPr>
        <p:txBody>
          <a:bodyPr/>
          <a:lstStyle/>
          <a:p>
            <a:pPr algn="l"/>
            <a:r>
              <a:rPr lang="en-SG" dirty="0">
                <a:solidFill>
                  <a:schemeClr val="accent2">
                    <a:lumMod val="75000"/>
                  </a:schemeClr>
                </a:solidFill>
              </a:rPr>
              <a:t>End of Part One</a:t>
            </a:r>
            <a:br>
              <a:rPr lang="en-SG" dirty="0">
                <a:solidFill>
                  <a:schemeClr val="accent2">
                    <a:lumMod val="75000"/>
                  </a:schemeClr>
                </a:solidFill>
              </a:rPr>
            </a:br>
            <a:endParaRPr lang="en-SG" sz="2400" dirty="0">
              <a:solidFill>
                <a:schemeClr val="accent2">
                  <a:lumMod val="75000"/>
                </a:schemeClr>
              </a:solidFill>
            </a:endParaRPr>
          </a:p>
        </p:txBody>
      </p:sp>
      <p:sp>
        <p:nvSpPr>
          <p:cNvPr id="6" name="Subtitle 5">
            <a:extLst>
              <a:ext uri="{FF2B5EF4-FFF2-40B4-BE49-F238E27FC236}">
                <a16:creationId xmlns:a16="http://schemas.microsoft.com/office/drawing/2014/main" id="{EA773D13-551B-4380-9A48-5E5867EF451D}"/>
              </a:ext>
            </a:extLst>
          </p:cNvPr>
          <p:cNvSpPr>
            <a:spLocks noGrp="1"/>
          </p:cNvSpPr>
          <p:nvPr>
            <p:ph type="subTitle" idx="1"/>
          </p:nvPr>
        </p:nvSpPr>
        <p:spPr>
          <a:xfrm>
            <a:off x="1090637" y="2206220"/>
            <a:ext cx="7766936" cy="2809875"/>
          </a:xfrm>
        </p:spPr>
        <p:txBody>
          <a:bodyPr>
            <a:normAutofit/>
          </a:bodyPr>
          <a:lstStyle/>
          <a:p>
            <a:pPr algn="l"/>
            <a:r>
              <a:rPr lang="en-SG" sz="2000" dirty="0">
                <a:solidFill>
                  <a:schemeClr val="accent2">
                    <a:lumMod val="75000"/>
                  </a:schemeClr>
                </a:solidFill>
              </a:rPr>
              <a:t>Thank you for your patience</a:t>
            </a:r>
          </a:p>
          <a:p>
            <a:pPr algn="l">
              <a:spcBef>
                <a:spcPts val="0"/>
              </a:spcBef>
            </a:pPr>
            <a:endParaRPr lang="en-SG" sz="2000" dirty="0"/>
          </a:p>
          <a:p>
            <a:pPr algn="l"/>
            <a:endParaRPr lang="en-SG" dirty="0"/>
          </a:p>
        </p:txBody>
      </p:sp>
    </p:spTree>
    <p:extLst>
      <p:ext uri="{BB962C8B-B14F-4D97-AF65-F5344CB8AC3E}">
        <p14:creationId xmlns:p14="http://schemas.microsoft.com/office/powerpoint/2010/main" val="21246880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D27ECAB-A139-4EA4-A6F1-441E7C91FFCD}"/>
              </a:ext>
            </a:extLst>
          </p:cNvPr>
          <p:cNvSpPr txBox="1"/>
          <p:nvPr/>
        </p:nvSpPr>
        <p:spPr>
          <a:xfrm>
            <a:off x="578356" y="487232"/>
            <a:ext cx="7639050" cy="830997"/>
          </a:xfrm>
          <a:prstGeom prst="rect">
            <a:avLst/>
          </a:prstGeom>
          <a:noFill/>
        </p:spPr>
        <p:txBody>
          <a:bodyPr wrap="square">
            <a:spAutoFit/>
          </a:bodyPr>
          <a:lstStyle/>
          <a:p>
            <a:r>
              <a:rPr lang="en-SG" sz="2400" dirty="0">
                <a:solidFill>
                  <a:schemeClr val="accent2">
                    <a:lumMod val="75000"/>
                  </a:schemeClr>
                </a:solidFill>
                <a:latin typeface="Bookman Old Style" panose="02050604050505020204" pitchFamily="18" charset="0"/>
              </a:rPr>
              <a:t>“My true religion is kindness.” - Dalai Lama</a:t>
            </a:r>
            <a:br>
              <a:rPr lang="en-SG" sz="2400" dirty="0">
                <a:solidFill>
                  <a:schemeClr val="accent2">
                    <a:lumMod val="75000"/>
                  </a:schemeClr>
                </a:solidFill>
                <a:latin typeface="Bookman Old Style" panose="02050604050505020204" pitchFamily="18" charset="0"/>
              </a:rPr>
            </a:br>
            <a:r>
              <a:rPr lang="en-SG" sz="2400" dirty="0">
                <a:solidFill>
                  <a:schemeClr val="accent2">
                    <a:lumMod val="75000"/>
                  </a:schemeClr>
                </a:solidFill>
                <a:latin typeface="Bookman Old Style" panose="02050604050505020204" pitchFamily="18" charset="0"/>
              </a:rPr>
              <a:t> </a:t>
            </a:r>
            <a:endParaRPr lang="en-SG" sz="2400" dirty="0"/>
          </a:p>
        </p:txBody>
      </p:sp>
      <p:pic>
        <p:nvPicPr>
          <p:cNvPr id="8" name="Picture 7" descr="A picture containing grass, sky, outdoor, mountain&#10;&#10;Description automatically generated">
            <a:extLst>
              <a:ext uri="{FF2B5EF4-FFF2-40B4-BE49-F238E27FC236}">
                <a16:creationId xmlns:a16="http://schemas.microsoft.com/office/drawing/2014/main" id="{0C4605B0-0FCB-4B75-88B8-4587ED719C7E}"/>
              </a:ext>
            </a:extLst>
          </p:cNvPr>
          <p:cNvPicPr>
            <a:picLocks noChangeAspect="1"/>
          </p:cNvPicPr>
          <p:nvPr/>
        </p:nvPicPr>
        <p:blipFill>
          <a:blip r:embed="rId2"/>
          <a:stretch>
            <a:fillRect/>
          </a:stretch>
        </p:blipFill>
        <p:spPr>
          <a:xfrm>
            <a:off x="332917" y="1269676"/>
            <a:ext cx="9278764" cy="4834090"/>
          </a:xfrm>
          <a:prstGeom prst="rect">
            <a:avLst/>
          </a:prstGeom>
        </p:spPr>
      </p:pic>
    </p:spTree>
    <p:extLst>
      <p:ext uri="{BB962C8B-B14F-4D97-AF65-F5344CB8AC3E}">
        <p14:creationId xmlns:p14="http://schemas.microsoft.com/office/powerpoint/2010/main" val="19247963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A62D7-64DE-459B-A013-2B7A292798F7}"/>
              </a:ext>
            </a:extLst>
          </p:cNvPr>
          <p:cNvSpPr>
            <a:spLocks noGrp="1"/>
          </p:cNvSpPr>
          <p:nvPr>
            <p:ph type="title"/>
          </p:nvPr>
        </p:nvSpPr>
        <p:spPr>
          <a:xfrm>
            <a:off x="677334" y="609600"/>
            <a:ext cx="7771341" cy="714375"/>
          </a:xfrm>
        </p:spPr>
        <p:txBody>
          <a:bodyPr>
            <a:normAutofit/>
          </a:bodyPr>
          <a:lstStyle/>
          <a:p>
            <a:r>
              <a:rPr lang="en-SG" dirty="0">
                <a:solidFill>
                  <a:schemeClr val="accent2">
                    <a:lumMod val="75000"/>
                  </a:schemeClr>
                </a:solidFill>
              </a:rPr>
              <a:t>Problem Identification</a:t>
            </a:r>
          </a:p>
        </p:txBody>
      </p:sp>
      <p:sp>
        <p:nvSpPr>
          <p:cNvPr id="3" name="Content Placeholder 2">
            <a:extLst>
              <a:ext uri="{FF2B5EF4-FFF2-40B4-BE49-F238E27FC236}">
                <a16:creationId xmlns:a16="http://schemas.microsoft.com/office/drawing/2014/main" id="{62DEC850-CCE6-4083-80D5-77CDC59C853F}"/>
              </a:ext>
            </a:extLst>
          </p:cNvPr>
          <p:cNvSpPr>
            <a:spLocks noGrp="1"/>
          </p:cNvSpPr>
          <p:nvPr>
            <p:ph idx="1"/>
          </p:nvPr>
        </p:nvSpPr>
        <p:spPr>
          <a:xfrm>
            <a:off x="677334" y="1323975"/>
            <a:ext cx="8596668" cy="4717387"/>
          </a:xfrm>
        </p:spPr>
        <p:txBody>
          <a:bodyPr>
            <a:normAutofit/>
          </a:bodyPr>
          <a:lstStyle/>
          <a:p>
            <a:pPr marL="0" indent="0">
              <a:lnSpc>
                <a:spcPct val="110000"/>
              </a:lnSpc>
              <a:spcBef>
                <a:spcPts val="0"/>
              </a:spcBef>
              <a:buNone/>
            </a:pPr>
            <a:r>
              <a:rPr lang="en-US" sz="2200" dirty="0"/>
              <a:t>Disasters and natural calamities happen . . . Increasingly more now with Climate Change.</a:t>
            </a:r>
          </a:p>
          <a:p>
            <a:pPr marL="0" indent="0">
              <a:lnSpc>
                <a:spcPct val="110000"/>
              </a:lnSpc>
              <a:spcBef>
                <a:spcPts val="0"/>
              </a:spcBef>
              <a:buNone/>
            </a:pPr>
            <a:endParaRPr lang="en-US" sz="2200" dirty="0"/>
          </a:p>
          <a:p>
            <a:pPr marL="0" indent="0">
              <a:lnSpc>
                <a:spcPct val="110000"/>
              </a:lnSpc>
              <a:spcBef>
                <a:spcPts val="0"/>
              </a:spcBef>
              <a:buNone/>
            </a:pPr>
            <a:r>
              <a:rPr lang="en-US" sz="2200" dirty="0"/>
              <a:t>Poverty, lack of basic amenities, pre-mature deaths are all too common in the poorest/most under-developed countries in the world. Tragically, it is a story that repeats itself too often in the same countries/places we hear in the news.  </a:t>
            </a:r>
          </a:p>
          <a:p>
            <a:pPr marL="0" indent="0">
              <a:lnSpc>
                <a:spcPct val="110000"/>
              </a:lnSpc>
              <a:spcBef>
                <a:spcPts val="0"/>
              </a:spcBef>
              <a:buNone/>
            </a:pPr>
            <a:endParaRPr lang="en-US" sz="2200" dirty="0"/>
          </a:p>
          <a:p>
            <a:pPr marL="0" indent="0">
              <a:lnSpc>
                <a:spcPct val="110000"/>
              </a:lnSpc>
              <a:spcBef>
                <a:spcPts val="0"/>
              </a:spcBef>
              <a:buNone/>
            </a:pPr>
            <a:r>
              <a:rPr lang="en-US" sz="2200" dirty="0"/>
              <a:t>Humanitarian Aid Organizations are focused on providing aid to such countries. The SOP and MO of such organizations is to raise funds, raise awareness of the issues, and finally to deploy help on the ground to these places.</a:t>
            </a:r>
          </a:p>
          <a:p>
            <a:pPr marL="0" indent="0">
              <a:lnSpc>
                <a:spcPct val="110000"/>
              </a:lnSpc>
              <a:spcBef>
                <a:spcPts val="0"/>
              </a:spcBef>
              <a:buNone/>
            </a:pPr>
            <a:endParaRPr lang="en-US" sz="2000" dirty="0"/>
          </a:p>
          <a:p>
            <a:pPr marL="0" indent="0">
              <a:lnSpc>
                <a:spcPct val="110000"/>
              </a:lnSpc>
              <a:spcBef>
                <a:spcPts val="0"/>
              </a:spcBef>
              <a:buNone/>
            </a:pPr>
            <a:endParaRPr lang="en-US" dirty="0"/>
          </a:p>
        </p:txBody>
      </p:sp>
    </p:spTree>
    <p:extLst>
      <p:ext uri="{BB962C8B-B14F-4D97-AF65-F5344CB8AC3E}">
        <p14:creationId xmlns:p14="http://schemas.microsoft.com/office/powerpoint/2010/main" val="1673941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A62D7-64DE-459B-A013-2B7A292798F7}"/>
              </a:ext>
            </a:extLst>
          </p:cNvPr>
          <p:cNvSpPr>
            <a:spLocks noGrp="1"/>
          </p:cNvSpPr>
          <p:nvPr>
            <p:ph type="title"/>
          </p:nvPr>
        </p:nvSpPr>
        <p:spPr>
          <a:xfrm>
            <a:off x="677334" y="609600"/>
            <a:ext cx="7771341" cy="714375"/>
          </a:xfrm>
        </p:spPr>
        <p:txBody>
          <a:bodyPr>
            <a:normAutofit/>
          </a:bodyPr>
          <a:lstStyle/>
          <a:p>
            <a:r>
              <a:rPr lang="en-SG" dirty="0">
                <a:solidFill>
                  <a:schemeClr val="accent2">
                    <a:lumMod val="75000"/>
                  </a:schemeClr>
                </a:solidFill>
              </a:rPr>
              <a:t>Business Question</a:t>
            </a:r>
          </a:p>
        </p:txBody>
      </p:sp>
      <p:sp>
        <p:nvSpPr>
          <p:cNvPr id="3" name="Content Placeholder 2">
            <a:extLst>
              <a:ext uri="{FF2B5EF4-FFF2-40B4-BE49-F238E27FC236}">
                <a16:creationId xmlns:a16="http://schemas.microsoft.com/office/drawing/2014/main" id="{62DEC850-CCE6-4083-80D5-77CDC59C853F}"/>
              </a:ext>
            </a:extLst>
          </p:cNvPr>
          <p:cNvSpPr>
            <a:spLocks noGrp="1"/>
          </p:cNvSpPr>
          <p:nvPr>
            <p:ph idx="1"/>
          </p:nvPr>
        </p:nvSpPr>
        <p:spPr>
          <a:xfrm>
            <a:off x="744009" y="1323975"/>
            <a:ext cx="8596668" cy="4717387"/>
          </a:xfrm>
        </p:spPr>
        <p:txBody>
          <a:bodyPr>
            <a:normAutofit/>
          </a:bodyPr>
          <a:lstStyle/>
          <a:p>
            <a:pPr marL="0" indent="0">
              <a:lnSpc>
                <a:spcPct val="110000"/>
              </a:lnSpc>
              <a:spcBef>
                <a:spcPts val="0"/>
              </a:spcBef>
              <a:buNone/>
            </a:pPr>
            <a:r>
              <a:rPr lang="en-US" sz="2400" dirty="0"/>
              <a:t>All resources are finite and exhaustible.</a:t>
            </a:r>
          </a:p>
          <a:p>
            <a:pPr marL="0" indent="0">
              <a:lnSpc>
                <a:spcPct val="110000"/>
              </a:lnSpc>
              <a:spcBef>
                <a:spcPts val="0"/>
              </a:spcBef>
              <a:buNone/>
            </a:pPr>
            <a:endParaRPr lang="en-US" sz="2400" dirty="0"/>
          </a:p>
          <a:p>
            <a:pPr marL="0" indent="0">
              <a:lnSpc>
                <a:spcPct val="110000"/>
              </a:lnSpc>
              <a:spcBef>
                <a:spcPts val="0"/>
              </a:spcBef>
              <a:buNone/>
            </a:pPr>
            <a:r>
              <a:rPr lang="en-US" sz="2400" dirty="0"/>
              <a:t>Humanitarian Aid Organizations must assess where and how best to allocate and deploy these precious resources. Aid should always be sent to places where it could help the greatest number of people and in the direst of needs. Of which, the most basic need is SURVIVAL.</a:t>
            </a:r>
          </a:p>
          <a:p>
            <a:pPr marL="0" indent="0">
              <a:lnSpc>
                <a:spcPct val="110000"/>
              </a:lnSpc>
              <a:spcBef>
                <a:spcPts val="0"/>
              </a:spcBef>
              <a:buNone/>
            </a:pPr>
            <a:endParaRPr lang="en-US" sz="2400" dirty="0"/>
          </a:p>
          <a:p>
            <a:pPr marL="0" indent="0">
              <a:lnSpc>
                <a:spcPct val="110000"/>
              </a:lnSpc>
              <a:spcBef>
                <a:spcPts val="0"/>
              </a:spcBef>
              <a:buNone/>
            </a:pPr>
            <a:r>
              <a:rPr lang="en-US" sz="2400" dirty="0"/>
              <a:t>Who do you call?</a:t>
            </a:r>
          </a:p>
          <a:p>
            <a:pPr marL="0" indent="0">
              <a:lnSpc>
                <a:spcPct val="110000"/>
              </a:lnSpc>
              <a:spcBef>
                <a:spcPts val="0"/>
              </a:spcBef>
              <a:buNone/>
            </a:pPr>
            <a:r>
              <a:rPr lang="en-US" sz="2400" dirty="0"/>
              <a:t>The Data Scientists! </a:t>
            </a:r>
          </a:p>
          <a:p>
            <a:pPr marL="0" indent="0">
              <a:lnSpc>
                <a:spcPct val="110000"/>
              </a:lnSpc>
              <a:spcBef>
                <a:spcPts val="0"/>
              </a:spcBef>
              <a:buNone/>
            </a:pPr>
            <a:endParaRPr lang="en-US" sz="2400" dirty="0"/>
          </a:p>
          <a:p>
            <a:pPr marL="0" indent="0">
              <a:lnSpc>
                <a:spcPct val="110000"/>
              </a:lnSpc>
              <a:spcBef>
                <a:spcPts val="0"/>
              </a:spcBef>
              <a:buNone/>
            </a:pPr>
            <a:endParaRPr lang="en-US" sz="2400" dirty="0"/>
          </a:p>
          <a:p>
            <a:pPr marL="0" indent="0">
              <a:lnSpc>
                <a:spcPct val="110000"/>
              </a:lnSpc>
              <a:spcBef>
                <a:spcPts val="0"/>
              </a:spcBef>
              <a:buNone/>
            </a:pPr>
            <a:endParaRPr lang="en-US" sz="2400" dirty="0"/>
          </a:p>
          <a:p>
            <a:pPr marL="0" indent="0">
              <a:lnSpc>
                <a:spcPct val="110000"/>
              </a:lnSpc>
              <a:spcBef>
                <a:spcPts val="0"/>
              </a:spcBef>
              <a:buNone/>
            </a:pPr>
            <a:endParaRPr lang="en-US" sz="2000" dirty="0"/>
          </a:p>
          <a:p>
            <a:pPr marL="0" indent="0">
              <a:lnSpc>
                <a:spcPct val="110000"/>
              </a:lnSpc>
              <a:spcBef>
                <a:spcPts val="0"/>
              </a:spcBef>
              <a:buNone/>
            </a:pPr>
            <a:endParaRPr lang="en-US" dirty="0"/>
          </a:p>
        </p:txBody>
      </p:sp>
    </p:spTree>
    <p:extLst>
      <p:ext uri="{BB962C8B-B14F-4D97-AF65-F5344CB8AC3E}">
        <p14:creationId xmlns:p14="http://schemas.microsoft.com/office/powerpoint/2010/main" val="25842313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A62D7-64DE-459B-A013-2B7A292798F7}"/>
              </a:ext>
            </a:extLst>
          </p:cNvPr>
          <p:cNvSpPr>
            <a:spLocks noGrp="1"/>
          </p:cNvSpPr>
          <p:nvPr>
            <p:ph type="title"/>
          </p:nvPr>
        </p:nvSpPr>
        <p:spPr>
          <a:xfrm>
            <a:off x="677334" y="609600"/>
            <a:ext cx="7771341" cy="714375"/>
          </a:xfrm>
        </p:spPr>
        <p:txBody>
          <a:bodyPr>
            <a:normAutofit/>
          </a:bodyPr>
          <a:lstStyle/>
          <a:p>
            <a:r>
              <a:rPr lang="en-SG" dirty="0">
                <a:solidFill>
                  <a:schemeClr val="accent2">
                    <a:lumMod val="75000"/>
                  </a:schemeClr>
                </a:solidFill>
              </a:rPr>
              <a:t>Data Question</a:t>
            </a:r>
          </a:p>
        </p:txBody>
      </p:sp>
      <p:sp>
        <p:nvSpPr>
          <p:cNvPr id="3" name="Content Placeholder 2">
            <a:extLst>
              <a:ext uri="{FF2B5EF4-FFF2-40B4-BE49-F238E27FC236}">
                <a16:creationId xmlns:a16="http://schemas.microsoft.com/office/drawing/2014/main" id="{62DEC850-CCE6-4083-80D5-77CDC59C853F}"/>
              </a:ext>
            </a:extLst>
          </p:cNvPr>
          <p:cNvSpPr>
            <a:spLocks noGrp="1"/>
          </p:cNvSpPr>
          <p:nvPr>
            <p:ph idx="1"/>
          </p:nvPr>
        </p:nvSpPr>
        <p:spPr>
          <a:xfrm>
            <a:off x="677334" y="1676400"/>
            <a:ext cx="8596668" cy="4364962"/>
          </a:xfrm>
        </p:spPr>
        <p:txBody>
          <a:bodyPr>
            <a:normAutofit/>
          </a:bodyPr>
          <a:lstStyle/>
          <a:p>
            <a:pPr marL="0" indent="0">
              <a:lnSpc>
                <a:spcPct val="110000"/>
              </a:lnSpc>
              <a:spcBef>
                <a:spcPts val="0"/>
              </a:spcBef>
              <a:buNone/>
            </a:pPr>
            <a:r>
              <a:rPr lang="en-US" sz="2400" dirty="0"/>
              <a:t>The Socio-Economic and Health indicators from 167 countries has been analyzed; to identify and categorize those countries most in need of aid.</a:t>
            </a:r>
          </a:p>
          <a:p>
            <a:pPr marL="0" indent="0">
              <a:lnSpc>
                <a:spcPct val="110000"/>
              </a:lnSpc>
              <a:spcBef>
                <a:spcPts val="0"/>
              </a:spcBef>
              <a:buNone/>
            </a:pPr>
            <a:endParaRPr lang="en-US" sz="2400" dirty="0"/>
          </a:p>
          <a:p>
            <a:pPr marL="0" indent="0">
              <a:lnSpc>
                <a:spcPct val="110000"/>
              </a:lnSpc>
              <a:spcBef>
                <a:spcPts val="0"/>
              </a:spcBef>
              <a:buNone/>
            </a:pPr>
            <a:r>
              <a:rPr lang="en-US" sz="2800" b="1" dirty="0"/>
              <a:t>** Data Science does the Job! **</a:t>
            </a:r>
          </a:p>
          <a:p>
            <a:pPr marL="0" indent="0">
              <a:lnSpc>
                <a:spcPct val="110000"/>
              </a:lnSpc>
              <a:spcBef>
                <a:spcPts val="0"/>
              </a:spcBef>
              <a:buNone/>
            </a:pPr>
            <a:r>
              <a:rPr lang="en-US" sz="2800" b="1" dirty="0"/>
              <a:t>** Data Analytics ... the new sexy! **</a:t>
            </a:r>
            <a:endParaRPr lang="en-US" sz="2800" dirty="0"/>
          </a:p>
          <a:p>
            <a:pPr marL="0" indent="0">
              <a:lnSpc>
                <a:spcPct val="110000"/>
              </a:lnSpc>
              <a:spcBef>
                <a:spcPts val="0"/>
              </a:spcBef>
              <a:buNone/>
            </a:pPr>
            <a:endParaRPr lang="en-US" sz="2400" dirty="0"/>
          </a:p>
          <a:p>
            <a:pPr marL="0" indent="0">
              <a:lnSpc>
                <a:spcPct val="110000"/>
              </a:lnSpc>
              <a:spcBef>
                <a:spcPts val="0"/>
              </a:spcBef>
              <a:buNone/>
            </a:pPr>
            <a:r>
              <a:rPr lang="en-US" sz="2400" dirty="0"/>
              <a:t>A Scientific, Empirical approach to Problem Solving.</a:t>
            </a:r>
          </a:p>
          <a:p>
            <a:pPr marL="0" indent="0">
              <a:lnSpc>
                <a:spcPct val="110000"/>
              </a:lnSpc>
              <a:spcBef>
                <a:spcPts val="0"/>
              </a:spcBef>
              <a:buNone/>
            </a:pPr>
            <a:r>
              <a:rPr lang="en-US" sz="2400" dirty="0"/>
              <a:t>Data-based - Objective.</a:t>
            </a:r>
          </a:p>
          <a:p>
            <a:pPr marL="0" indent="0">
              <a:lnSpc>
                <a:spcPct val="110000"/>
              </a:lnSpc>
              <a:spcBef>
                <a:spcPts val="0"/>
              </a:spcBef>
              <a:buNone/>
            </a:pPr>
            <a:endParaRPr lang="en-US" sz="2000" dirty="0"/>
          </a:p>
          <a:p>
            <a:pPr marL="0" indent="0">
              <a:lnSpc>
                <a:spcPct val="110000"/>
              </a:lnSpc>
              <a:spcBef>
                <a:spcPts val="0"/>
              </a:spcBef>
              <a:buNone/>
            </a:pPr>
            <a:endParaRPr lang="en-US" dirty="0"/>
          </a:p>
        </p:txBody>
      </p:sp>
    </p:spTree>
    <p:extLst>
      <p:ext uri="{BB962C8B-B14F-4D97-AF65-F5344CB8AC3E}">
        <p14:creationId xmlns:p14="http://schemas.microsoft.com/office/powerpoint/2010/main" val="1409334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A62D7-64DE-459B-A013-2B7A292798F7}"/>
              </a:ext>
            </a:extLst>
          </p:cNvPr>
          <p:cNvSpPr>
            <a:spLocks noGrp="1"/>
          </p:cNvSpPr>
          <p:nvPr>
            <p:ph type="title"/>
          </p:nvPr>
        </p:nvSpPr>
        <p:spPr>
          <a:xfrm>
            <a:off x="677334" y="609600"/>
            <a:ext cx="7771341" cy="714375"/>
          </a:xfrm>
        </p:spPr>
        <p:txBody>
          <a:bodyPr>
            <a:normAutofit/>
          </a:bodyPr>
          <a:lstStyle/>
          <a:p>
            <a:r>
              <a:rPr lang="en-SG" dirty="0">
                <a:solidFill>
                  <a:schemeClr val="accent2">
                    <a:lumMod val="75000"/>
                  </a:schemeClr>
                </a:solidFill>
              </a:rPr>
              <a:t>Stakeholders</a:t>
            </a:r>
          </a:p>
        </p:txBody>
      </p:sp>
      <p:sp>
        <p:nvSpPr>
          <p:cNvPr id="3" name="Content Placeholder 2">
            <a:extLst>
              <a:ext uri="{FF2B5EF4-FFF2-40B4-BE49-F238E27FC236}">
                <a16:creationId xmlns:a16="http://schemas.microsoft.com/office/drawing/2014/main" id="{62DEC850-CCE6-4083-80D5-77CDC59C853F}"/>
              </a:ext>
            </a:extLst>
          </p:cNvPr>
          <p:cNvSpPr>
            <a:spLocks noGrp="1"/>
          </p:cNvSpPr>
          <p:nvPr>
            <p:ph idx="1"/>
          </p:nvPr>
        </p:nvSpPr>
        <p:spPr>
          <a:xfrm>
            <a:off x="677334" y="1323975"/>
            <a:ext cx="8596668" cy="4717387"/>
          </a:xfrm>
        </p:spPr>
        <p:txBody>
          <a:bodyPr>
            <a:normAutofit/>
          </a:bodyPr>
          <a:lstStyle/>
          <a:p>
            <a:pPr marL="0" indent="0">
              <a:lnSpc>
                <a:spcPct val="110000"/>
              </a:lnSpc>
              <a:spcBef>
                <a:spcPts val="0"/>
              </a:spcBef>
              <a:buNone/>
            </a:pPr>
            <a:r>
              <a:rPr lang="en-US" sz="2400" dirty="0"/>
              <a:t>All Humanitarian Aid and help-providing Organizations.</a:t>
            </a:r>
          </a:p>
          <a:p>
            <a:pPr marL="0" indent="0">
              <a:lnSpc>
                <a:spcPct val="110000"/>
              </a:lnSpc>
              <a:spcBef>
                <a:spcPts val="0"/>
              </a:spcBef>
              <a:buNone/>
            </a:pPr>
            <a:endParaRPr lang="en-US" sz="2400" dirty="0"/>
          </a:p>
          <a:p>
            <a:pPr marL="0" indent="0">
              <a:lnSpc>
                <a:spcPct val="110000"/>
              </a:lnSpc>
              <a:spcBef>
                <a:spcPts val="0"/>
              </a:spcBef>
              <a:buNone/>
            </a:pPr>
            <a:r>
              <a:rPr lang="en-US" sz="2400" dirty="0"/>
              <a:t>a) Non-Governmental Organizations</a:t>
            </a:r>
          </a:p>
          <a:p>
            <a:pPr marL="0" indent="0">
              <a:lnSpc>
                <a:spcPct val="110000"/>
              </a:lnSpc>
              <a:spcBef>
                <a:spcPts val="0"/>
              </a:spcBef>
              <a:buNone/>
            </a:pPr>
            <a:r>
              <a:rPr lang="en-US" sz="2400" dirty="0"/>
              <a:t>b) Inter-Governmental Organizations</a:t>
            </a:r>
          </a:p>
          <a:p>
            <a:pPr marL="0" indent="0">
              <a:lnSpc>
                <a:spcPct val="110000"/>
              </a:lnSpc>
              <a:spcBef>
                <a:spcPts val="0"/>
              </a:spcBef>
              <a:buNone/>
            </a:pPr>
            <a:r>
              <a:rPr lang="en-US" sz="2400" dirty="0"/>
              <a:t>c) International Organizations</a:t>
            </a:r>
          </a:p>
          <a:p>
            <a:pPr marL="0" indent="0">
              <a:lnSpc>
                <a:spcPct val="110000"/>
              </a:lnSpc>
              <a:spcBef>
                <a:spcPts val="0"/>
              </a:spcBef>
              <a:buNone/>
            </a:pPr>
            <a:r>
              <a:rPr lang="en-US" sz="2400" dirty="0"/>
              <a:t>d) Non-profit Organizations</a:t>
            </a:r>
          </a:p>
          <a:p>
            <a:pPr marL="0" indent="0">
              <a:lnSpc>
                <a:spcPct val="110000"/>
              </a:lnSpc>
              <a:spcBef>
                <a:spcPts val="0"/>
              </a:spcBef>
              <a:buNone/>
            </a:pPr>
            <a:endParaRPr lang="en-US" sz="2400" dirty="0"/>
          </a:p>
          <a:p>
            <a:pPr marL="0" indent="0">
              <a:lnSpc>
                <a:spcPct val="110000"/>
              </a:lnSpc>
              <a:spcBef>
                <a:spcPts val="0"/>
              </a:spcBef>
              <a:buNone/>
            </a:pPr>
            <a:r>
              <a:rPr lang="en-US" sz="2400" dirty="0"/>
              <a:t>Why so many groups? What are the differences? </a:t>
            </a:r>
          </a:p>
          <a:p>
            <a:pPr marL="0" indent="0">
              <a:spcBef>
                <a:spcPts val="0"/>
              </a:spcBef>
              <a:buNone/>
            </a:pPr>
            <a:r>
              <a:rPr lang="en-US" sz="2400" dirty="0"/>
              <a:t>-&gt; usually because of politics: As in who they represent, their largest donors, agendas, where they’re based, etc.</a:t>
            </a:r>
          </a:p>
          <a:p>
            <a:pPr marL="0" indent="0">
              <a:spcBef>
                <a:spcPts val="0"/>
              </a:spcBef>
              <a:buNone/>
            </a:pPr>
            <a:r>
              <a:rPr lang="en-US" sz="2400" dirty="0"/>
              <a:t>-&gt; their reach, track records and reputations.</a:t>
            </a:r>
          </a:p>
          <a:p>
            <a:pPr marL="0" indent="0">
              <a:lnSpc>
                <a:spcPct val="110000"/>
              </a:lnSpc>
              <a:spcBef>
                <a:spcPts val="0"/>
              </a:spcBef>
              <a:buNone/>
            </a:pPr>
            <a:endParaRPr lang="en-US" sz="2000" dirty="0"/>
          </a:p>
          <a:p>
            <a:pPr marL="0" indent="0">
              <a:lnSpc>
                <a:spcPct val="110000"/>
              </a:lnSpc>
              <a:spcBef>
                <a:spcPts val="0"/>
              </a:spcBef>
              <a:buNone/>
            </a:pPr>
            <a:endParaRPr lang="en-US" dirty="0"/>
          </a:p>
        </p:txBody>
      </p:sp>
    </p:spTree>
    <p:extLst>
      <p:ext uri="{BB962C8B-B14F-4D97-AF65-F5344CB8AC3E}">
        <p14:creationId xmlns:p14="http://schemas.microsoft.com/office/powerpoint/2010/main" val="31806460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A62D7-64DE-459B-A013-2B7A292798F7}"/>
              </a:ext>
            </a:extLst>
          </p:cNvPr>
          <p:cNvSpPr>
            <a:spLocks noGrp="1"/>
          </p:cNvSpPr>
          <p:nvPr>
            <p:ph type="title"/>
          </p:nvPr>
        </p:nvSpPr>
        <p:spPr>
          <a:xfrm>
            <a:off x="718104" y="364983"/>
            <a:ext cx="7771341" cy="714375"/>
          </a:xfrm>
        </p:spPr>
        <p:txBody>
          <a:bodyPr>
            <a:normAutofit/>
          </a:bodyPr>
          <a:lstStyle/>
          <a:p>
            <a:r>
              <a:rPr lang="en-SG" dirty="0">
                <a:solidFill>
                  <a:schemeClr val="accent2">
                    <a:lumMod val="75000"/>
                  </a:schemeClr>
                </a:solidFill>
              </a:rPr>
              <a:t>Who’s Who</a:t>
            </a:r>
          </a:p>
        </p:txBody>
      </p:sp>
      <p:sp>
        <p:nvSpPr>
          <p:cNvPr id="3" name="Content Placeholder 2">
            <a:extLst>
              <a:ext uri="{FF2B5EF4-FFF2-40B4-BE49-F238E27FC236}">
                <a16:creationId xmlns:a16="http://schemas.microsoft.com/office/drawing/2014/main" id="{62DEC850-CCE6-4083-80D5-77CDC59C853F}"/>
              </a:ext>
            </a:extLst>
          </p:cNvPr>
          <p:cNvSpPr>
            <a:spLocks noGrp="1"/>
          </p:cNvSpPr>
          <p:nvPr>
            <p:ph idx="1"/>
          </p:nvPr>
        </p:nvSpPr>
        <p:spPr>
          <a:xfrm>
            <a:off x="665685" y="1079358"/>
            <a:ext cx="8596668" cy="5362211"/>
          </a:xfrm>
        </p:spPr>
        <p:txBody>
          <a:bodyPr>
            <a:normAutofit/>
          </a:bodyPr>
          <a:lstStyle/>
          <a:p>
            <a:pPr marL="0" indent="0">
              <a:lnSpc>
                <a:spcPct val="110000"/>
              </a:lnSpc>
              <a:spcBef>
                <a:spcPts val="0"/>
              </a:spcBef>
              <a:buNone/>
            </a:pPr>
            <a:r>
              <a:rPr lang="en-US" sz="2400" dirty="0"/>
              <a:t>a) Non-Governmental Organizations (NGOs)</a:t>
            </a:r>
          </a:p>
          <a:p>
            <a:pPr marL="0" indent="0">
              <a:lnSpc>
                <a:spcPct val="110000"/>
              </a:lnSpc>
              <a:spcBef>
                <a:spcPts val="0"/>
              </a:spcBef>
              <a:buNone/>
            </a:pPr>
            <a:r>
              <a:rPr lang="en-US" sz="1400" dirty="0"/>
              <a:t>	International Red Cross, Red Crescent Societies, Action Against Hunger, Doctors Without Borders,</a:t>
            </a:r>
            <a:br>
              <a:rPr lang="en-US" sz="1400" dirty="0"/>
            </a:br>
            <a:r>
              <a:rPr lang="en-US" sz="1400" dirty="0"/>
              <a:t>	International Rescue Committee, Oxfam International, Islamic Relief Worldwide, World Vision, </a:t>
            </a:r>
          </a:p>
          <a:p>
            <a:pPr marL="0" indent="0">
              <a:lnSpc>
                <a:spcPct val="110000"/>
              </a:lnSpc>
              <a:spcBef>
                <a:spcPts val="0"/>
              </a:spcBef>
              <a:buNone/>
            </a:pPr>
            <a:r>
              <a:rPr lang="en-US" sz="1400" dirty="0"/>
              <a:t>	CARE, Amnesty International, Greenpeace International, etc.</a:t>
            </a:r>
          </a:p>
          <a:p>
            <a:pPr marL="0" indent="0">
              <a:spcBef>
                <a:spcPts val="0"/>
              </a:spcBef>
              <a:buNone/>
            </a:pPr>
            <a:endParaRPr lang="en-US" sz="2400" dirty="0"/>
          </a:p>
          <a:p>
            <a:pPr marL="0" indent="0">
              <a:spcBef>
                <a:spcPts val="0"/>
              </a:spcBef>
              <a:buNone/>
            </a:pPr>
            <a:r>
              <a:rPr lang="en-US" sz="2400" dirty="0"/>
              <a:t>b) Inter-Governmental Organizations (IGOs)</a:t>
            </a:r>
          </a:p>
          <a:p>
            <a:pPr marL="0" indent="0">
              <a:spcBef>
                <a:spcPts val="0"/>
              </a:spcBef>
              <a:buNone/>
            </a:pPr>
            <a:r>
              <a:rPr lang="en-US" sz="2400" dirty="0"/>
              <a:t>	</a:t>
            </a:r>
            <a:r>
              <a:rPr lang="en-US" sz="1400" dirty="0"/>
              <a:t>European Union, OPEC, ADB, WTO, APEC, Commonwealth, African Union, Arab League</a:t>
            </a:r>
          </a:p>
          <a:p>
            <a:pPr marL="0" indent="0">
              <a:spcBef>
                <a:spcPts val="0"/>
              </a:spcBef>
              <a:buNone/>
            </a:pPr>
            <a:r>
              <a:rPr lang="en-US" sz="1400" dirty="0"/>
              <a:t>	United Nations (largest IGO) with multiple agencies: UNICEF, UNESCO, UNHCR, UNOCHR, etc.</a:t>
            </a:r>
            <a:endParaRPr lang="en-US" sz="2400" dirty="0"/>
          </a:p>
          <a:p>
            <a:pPr marL="0" indent="0">
              <a:lnSpc>
                <a:spcPct val="110000"/>
              </a:lnSpc>
              <a:spcBef>
                <a:spcPts val="0"/>
              </a:spcBef>
              <a:buNone/>
            </a:pPr>
            <a:endParaRPr lang="en-US" sz="2400" dirty="0"/>
          </a:p>
          <a:p>
            <a:pPr marL="0" indent="0">
              <a:lnSpc>
                <a:spcPct val="110000"/>
              </a:lnSpc>
              <a:spcBef>
                <a:spcPts val="0"/>
              </a:spcBef>
              <a:buNone/>
            </a:pPr>
            <a:r>
              <a:rPr lang="en-US" sz="2400" dirty="0"/>
              <a:t>c) International Organizations (IOs) </a:t>
            </a:r>
            <a:r>
              <a:rPr lang="en-US" sz="1600" dirty="0"/>
              <a:t>(overlaps with (b))</a:t>
            </a:r>
          </a:p>
          <a:p>
            <a:pPr marL="0" indent="0">
              <a:lnSpc>
                <a:spcPct val="110000"/>
              </a:lnSpc>
              <a:spcBef>
                <a:spcPts val="0"/>
              </a:spcBef>
              <a:buNone/>
            </a:pPr>
            <a:r>
              <a:rPr lang="en-US" sz="2400" dirty="0"/>
              <a:t>	</a:t>
            </a:r>
            <a:r>
              <a:rPr lang="en-US" sz="1400" dirty="0"/>
              <a:t>IMF, World Bank, Country Organizations for Trade/Economics, UN-FAO, OECD</a:t>
            </a:r>
          </a:p>
          <a:p>
            <a:pPr marL="0" indent="0">
              <a:lnSpc>
                <a:spcPct val="110000"/>
              </a:lnSpc>
              <a:spcBef>
                <a:spcPts val="0"/>
              </a:spcBef>
              <a:buNone/>
            </a:pPr>
            <a:endParaRPr lang="en-US" sz="1400" dirty="0"/>
          </a:p>
          <a:p>
            <a:pPr marL="0" indent="0">
              <a:lnSpc>
                <a:spcPct val="110000"/>
              </a:lnSpc>
              <a:spcBef>
                <a:spcPts val="0"/>
              </a:spcBef>
              <a:buNone/>
            </a:pPr>
            <a:r>
              <a:rPr lang="en-US" sz="2400" dirty="0"/>
              <a:t>d) Non-Profit Organizations (NPOs)</a:t>
            </a:r>
          </a:p>
          <a:p>
            <a:pPr marL="0" indent="0">
              <a:lnSpc>
                <a:spcPct val="110000"/>
              </a:lnSpc>
              <a:spcBef>
                <a:spcPts val="0"/>
              </a:spcBef>
              <a:buNone/>
            </a:pPr>
            <a:r>
              <a:rPr lang="en-US" sz="2400" dirty="0"/>
              <a:t>	</a:t>
            </a:r>
            <a:r>
              <a:rPr lang="en-US" sz="1400" dirty="0"/>
              <a:t>Most Common: Personal Foundations under aegis of a famous entity:</a:t>
            </a:r>
          </a:p>
          <a:p>
            <a:pPr marL="0" indent="0">
              <a:lnSpc>
                <a:spcPct val="110000"/>
              </a:lnSpc>
              <a:spcBef>
                <a:spcPts val="0"/>
              </a:spcBef>
              <a:buNone/>
            </a:pPr>
            <a:r>
              <a:rPr lang="en-US" sz="1400" dirty="0"/>
              <a:t>	Gates Foundation, Federer Foundation, Nadal Foundation, </a:t>
            </a:r>
            <a:r>
              <a:rPr lang="en-US" sz="1400" dirty="0" err="1"/>
              <a:t>etc</a:t>
            </a:r>
            <a:endParaRPr lang="en-US" sz="1400" dirty="0"/>
          </a:p>
          <a:p>
            <a:pPr marL="0" indent="0">
              <a:lnSpc>
                <a:spcPct val="110000"/>
              </a:lnSpc>
              <a:spcBef>
                <a:spcPts val="0"/>
              </a:spcBef>
              <a:buNone/>
            </a:pPr>
            <a:endParaRPr lang="en-US" sz="2400" dirty="0"/>
          </a:p>
          <a:p>
            <a:pPr marL="0" indent="0">
              <a:lnSpc>
                <a:spcPct val="110000"/>
              </a:lnSpc>
              <a:spcBef>
                <a:spcPts val="0"/>
              </a:spcBef>
              <a:buNone/>
            </a:pPr>
            <a:endParaRPr lang="en-US" sz="2000" dirty="0"/>
          </a:p>
          <a:p>
            <a:pPr marL="0" indent="0">
              <a:lnSpc>
                <a:spcPct val="110000"/>
              </a:lnSpc>
              <a:spcBef>
                <a:spcPts val="0"/>
              </a:spcBef>
              <a:buNone/>
            </a:pPr>
            <a:endParaRPr lang="en-US" dirty="0"/>
          </a:p>
        </p:txBody>
      </p:sp>
    </p:spTree>
    <p:extLst>
      <p:ext uri="{BB962C8B-B14F-4D97-AF65-F5344CB8AC3E}">
        <p14:creationId xmlns:p14="http://schemas.microsoft.com/office/powerpoint/2010/main" val="3947283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600077" y="314325"/>
            <a:ext cx="7800975" cy="619125"/>
          </a:xfrm>
        </p:spPr>
        <p:txBody>
          <a:bodyPr vert="horz" lIns="91440" tIns="45720" rIns="91440" bIns="45720" rtlCol="0">
            <a:normAutofit fontScale="90000"/>
          </a:bodyPr>
          <a:lstStyle/>
          <a:p>
            <a:r>
              <a:rPr lang="en-US" dirty="0">
                <a:solidFill>
                  <a:schemeClr val="accent2">
                    <a:lumMod val="75000"/>
                  </a:schemeClr>
                </a:solidFill>
              </a:rPr>
              <a:t>Data Dictionary: Feature Components</a:t>
            </a:r>
            <a:endParaRPr lang="en-US" dirty="0"/>
          </a:p>
        </p:txBody>
      </p:sp>
      <p:graphicFrame>
        <p:nvGraphicFramePr>
          <p:cNvPr id="4" name="Table 4">
            <a:extLst>
              <a:ext uri="{FF2B5EF4-FFF2-40B4-BE49-F238E27FC236}">
                <a16:creationId xmlns:a16="http://schemas.microsoft.com/office/drawing/2014/main" id="{C266CDD0-3E96-40BD-8324-62D1DD86152D}"/>
              </a:ext>
            </a:extLst>
          </p:cNvPr>
          <p:cNvGraphicFramePr>
            <a:graphicFrameLocks noGrp="1"/>
          </p:cNvGraphicFramePr>
          <p:nvPr>
            <p:ph idx="1"/>
            <p:extLst>
              <p:ext uri="{D42A27DB-BD31-4B8C-83A1-F6EECF244321}">
                <p14:modId xmlns:p14="http://schemas.microsoft.com/office/powerpoint/2010/main" val="688833814"/>
              </p:ext>
            </p:extLst>
          </p:nvPr>
        </p:nvGraphicFramePr>
        <p:xfrm>
          <a:off x="600077" y="927627"/>
          <a:ext cx="7221829" cy="5625072"/>
        </p:xfrm>
        <a:graphic>
          <a:graphicData uri="http://schemas.openxmlformats.org/drawingml/2006/table">
            <a:tbl>
              <a:tblPr firstRow="1" bandRow="1">
                <a:noFill/>
                <a:tableStyleId>{3B4B98B0-60AC-42C2-AFA5-B58CD77FA1E5}</a:tableStyleId>
              </a:tblPr>
              <a:tblGrid>
                <a:gridCol w="2316209">
                  <a:extLst>
                    <a:ext uri="{9D8B030D-6E8A-4147-A177-3AD203B41FA5}">
                      <a16:colId xmlns:a16="http://schemas.microsoft.com/office/drawing/2014/main" val="2981917977"/>
                    </a:ext>
                  </a:extLst>
                </a:gridCol>
                <a:gridCol w="2043017">
                  <a:extLst>
                    <a:ext uri="{9D8B030D-6E8A-4147-A177-3AD203B41FA5}">
                      <a16:colId xmlns:a16="http://schemas.microsoft.com/office/drawing/2014/main" val="945233394"/>
                    </a:ext>
                  </a:extLst>
                </a:gridCol>
                <a:gridCol w="2454171">
                  <a:extLst>
                    <a:ext uri="{9D8B030D-6E8A-4147-A177-3AD203B41FA5}">
                      <a16:colId xmlns:a16="http://schemas.microsoft.com/office/drawing/2014/main" val="2572263168"/>
                    </a:ext>
                  </a:extLst>
                </a:gridCol>
                <a:gridCol w="408432">
                  <a:extLst>
                    <a:ext uri="{9D8B030D-6E8A-4147-A177-3AD203B41FA5}">
                      <a16:colId xmlns:a16="http://schemas.microsoft.com/office/drawing/2014/main" val="1765783061"/>
                    </a:ext>
                  </a:extLst>
                </a:gridCol>
              </a:tblGrid>
              <a:tr h="658858">
                <a:tc>
                  <a:txBody>
                    <a:bodyPr/>
                    <a:lstStyle/>
                    <a:p>
                      <a:r>
                        <a:rPr lang="en-US" sz="2400" b="0" cap="all" spc="150" dirty="0">
                          <a:solidFill>
                            <a:schemeClr val="lt1"/>
                          </a:solidFill>
                        </a:rPr>
                        <a:t>1</a:t>
                      </a:r>
                    </a:p>
                  </a:txBody>
                  <a:tcPr marL="151061" marR="151061" marT="151061" marB="151061">
                    <a:lnL w="12700" cmpd="sng">
                      <a:noFill/>
                    </a:lnL>
                    <a:lnR w="12700" cmpd="sng">
                      <a:noFill/>
                    </a:lnR>
                    <a:lnT w="12700" cmpd="sng">
                      <a:noFill/>
                    </a:lnT>
                    <a:lnB w="38100" cmpd="sng">
                      <a:noFill/>
                    </a:lnB>
                    <a:solidFill>
                      <a:schemeClr val="accent1"/>
                    </a:solidFill>
                  </a:tcPr>
                </a:tc>
                <a:tc>
                  <a:txBody>
                    <a:bodyPr/>
                    <a:lstStyle/>
                    <a:p>
                      <a:r>
                        <a:rPr lang="en-US" sz="2400" b="0" cap="all" spc="150" dirty="0">
                          <a:solidFill>
                            <a:schemeClr val="lt1"/>
                          </a:solidFill>
                        </a:rPr>
                        <a:t>2</a:t>
                      </a:r>
                    </a:p>
                  </a:txBody>
                  <a:tcPr marL="151061" marR="151061" marT="151061" marB="151061">
                    <a:lnL w="12700" cmpd="sng">
                      <a:noFill/>
                    </a:lnL>
                    <a:lnR w="12700" cmpd="sng">
                      <a:noFill/>
                    </a:lnR>
                    <a:lnT w="12700" cmpd="sng">
                      <a:noFill/>
                    </a:lnT>
                    <a:lnB w="38100" cmpd="sng">
                      <a:noFill/>
                    </a:lnB>
                    <a:solidFill>
                      <a:schemeClr val="accent1"/>
                    </a:solidFill>
                  </a:tcPr>
                </a:tc>
                <a:tc>
                  <a:txBody>
                    <a:bodyPr/>
                    <a:lstStyle/>
                    <a:p>
                      <a:r>
                        <a:rPr lang="en-US" sz="2400" b="0" cap="all" spc="150" dirty="0">
                          <a:solidFill>
                            <a:schemeClr val="lt1"/>
                          </a:solidFill>
                        </a:rPr>
                        <a:t>3</a:t>
                      </a:r>
                    </a:p>
                  </a:txBody>
                  <a:tcPr marL="151061" marR="151061" marT="151061" marB="151061">
                    <a:lnL w="12700" cmpd="sng">
                      <a:noFill/>
                    </a:lnL>
                    <a:lnR w="12700" cmpd="sng">
                      <a:noFill/>
                    </a:lnR>
                    <a:lnT w="12700" cmpd="sng">
                      <a:noFill/>
                    </a:lnT>
                    <a:lnB w="38100" cmpd="sng">
                      <a:noFill/>
                    </a:lnB>
                    <a:solidFill>
                      <a:schemeClr val="accent1"/>
                    </a:solidFill>
                  </a:tcPr>
                </a:tc>
                <a:tc>
                  <a:txBody>
                    <a:bodyPr/>
                    <a:lstStyle/>
                    <a:p>
                      <a:endParaRPr lang="en-US" sz="2400" b="0" cap="all" spc="150" dirty="0">
                        <a:solidFill>
                          <a:schemeClr val="lt1"/>
                        </a:solidFill>
                      </a:endParaRPr>
                    </a:p>
                  </a:txBody>
                  <a:tcPr marL="151061" marR="151061" marT="151061" marB="151061">
                    <a:lnL w="12700" cmpd="sng">
                      <a:noFill/>
                    </a:lnL>
                    <a:lnR w="12700" cmpd="sng">
                      <a:noFill/>
                    </a:lnR>
                    <a:lnT w="12700" cmpd="sng">
                      <a:noFill/>
                    </a:lnT>
                    <a:lnB w="38100" cmpd="sng">
                      <a:noFill/>
                    </a:lnB>
                    <a:solidFill>
                      <a:schemeClr val="accent1"/>
                    </a:solidFill>
                  </a:tcPr>
                </a:tc>
                <a:extLst>
                  <a:ext uri="{0D108BD9-81ED-4DB2-BD59-A6C34878D82A}">
                    <a16:rowId xmlns:a16="http://schemas.microsoft.com/office/drawing/2014/main" val="2580512675"/>
                  </a:ext>
                </a:extLst>
              </a:tr>
              <a:tr h="1645722">
                <a:tc>
                  <a:txBody>
                    <a:bodyPr/>
                    <a:lstStyle/>
                    <a:p>
                      <a:r>
                        <a:rPr lang="en-US" sz="1400" cap="none" spc="0" dirty="0">
                          <a:solidFill>
                            <a:schemeClr val="tx1"/>
                          </a:solidFill>
                        </a:rPr>
                        <a:t>GDPP</a:t>
                      </a:r>
                    </a:p>
                    <a:p>
                      <a:r>
                        <a:rPr lang="en-US" sz="1400" cap="none" spc="0" dirty="0">
                          <a:solidFill>
                            <a:schemeClr val="tx1"/>
                          </a:solidFill>
                        </a:rPr>
                        <a:t>[GDP/Capita] :</a:t>
                      </a:r>
                    </a:p>
                    <a:p>
                      <a:r>
                        <a:rPr lang="en-US" sz="1400" cap="none" spc="0" dirty="0">
                          <a:solidFill>
                            <a:schemeClr val="tx1"/>
                          </a:solidFill>
                        </a:rPr>
                        <a:t>Calculated as</a:t>
                      </a:r>
                    </a:p>
                    <a:p>
                      <a:r>
                        <a:rPr lang="en-US" sz="1400" cap="none" spc="0" dirty="0">
                          <a:solidFill>
                            <a:schemeClr val="tx1"/>
                          </a:solidFill>
                        </a:rPr>
                        <a:t>GDP/Population</a:t>
                      </a:r>
                    </a:p>
                  </a:txBody>
                  <a:tcPr marL="151061" marR="151061" marT="151061" marB="151061">
                    <a:lnL w="12700" cmpd="sng">
                      <a:noFill/>
                      <a:prstDash val="solid"/>
                    </a:lnL>
                    <a:lnR w="12700" cmpd="sng">
                      <a:noFill/>
                      <a:prstDash val="solid"/>
                    </a:lnR>
                    <a:lnT w="38100" cmpd="sng">
                      <a:noFill/>
                    </a:lnT>
                    <a:lnB w="12700" cmpd="sng">
                      <a:noFill/>
                      <a:prstDash val="solid"/>
                    </a:lnB>
                    <a:noFill/>
                  </a:tcPr>
                </a:tc>
                <a:tc>
                  <a:txBody>
                    <a:bodyPr/>
                    <a:lstStyle/>
                    <a:p>
                      <a:r>
                        <a:rPr lang="en-US" sz="1400" b="0" i="0" kern="1200" dirty="0">
                          <a:solidFill>
                            <a:schemeClr val="tx1"/>
                          </a:solidFill>
                          <a:effectLst/>
                          <a:latin typeface="+mn-lt"/>
                          <a:ea typeface="+mn-ea"/>
                          <a:cs typeface="+mn-cs"/>
                        </a:rPr>
                        <a:t>[Imports] :</a:t>
                      </a:r>
                    </a:p>
                    <a:p>
                      <a:r>
                        <a:rPr lang="en-US" sz="1400" b="0" i="0" kern="1200" dirty="0">
                          <a:solidFill>
                            <a:schemeClr val="tx1"/>
                          </a:solidFill>
                          <a:effectLst/>
                          <a:latin typeface="+mn-lt"/>
                          <a:ea typeface="+mn-ea"/>
                          <a:cs typeface="+mn-cs"/>
                        </a:rPr>
                        <a:t>Incoming value of goods &amp; services/population</a:t>
                      </a:r>
                      <a:br>
                        <a:rPr lang="en-US" sz="1400" b="0" i="0" kern="1200" dirty="0">
                          <a:solidFill>
                            <a:schemeClr val="tx1"/>
                          </a:solidFill>
                          <a:effectLst/>
                          <a:latin typeface="+mn-lt"/>
                          <a:ea typeface="+mn-ea"/>
                          <a:cs typeface="+mn-cs"/>
                        </a:rPr>
                      </a:br>
                      <a:r>
                        <a:rPr lang="en-US" sz="1400" b="0" i="0" kern="1200" dirty="0">
                          <a:solidFill>
                            <a:schemeClr val="tx1"/>
                          </a:solidFill>
                          <a:effectLst/>
                          <a:latin typeface="+mn-lt"/>
                          <a:ea typeface="+mn-ea"/>
                          <a:cs typeface="+mn-cs"/>
                        </a:rPr>
                        <a:t>= as %age of GDP per capita</a:t>
                      </a:r>
                      <a:endParaRPr lang="en-US" sz="1400" cap="none" spc="0" dirty="0">
                        <a:solidFill>
                          <a:schemeClr val="tx1"/>
                        </a:solidFill>
                      </a:endParaRPr>
                    </a:p>
                  </a:txBody>
                  <a:tcPr marL="151061" marR="151061" marT="151061" marB="151061">
                    <a:lnL w="12700" cmpd="sng">
                      <a:noFill/>
                      <a:prstDash val="solid"/>
                    </a:lnL>
                    <a:lnR w="12700" cmpd="sng">
                      <a:noFill/>
                      <a:prstDash val="solid"/>
                    </a:lnR>
                    <a:lnT w="38100" cmpd="sng">
                      <a:noFill/>
                    </a:lnT>
                    <a:lnB w="12700" cmpd="sng">
                      <a:noFill/>
                      <a:prstDash val="solid"/>
                    </a:lnB>
                    <a:no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mn-lt"/>
                          <a:ea typeface="+mn-ea"/>
                          <a:cs typeface="+mn-cs"/>
                        </a:rPr>
                        <a:t>total_fer</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mn-lt"/>
                          <a:ea typeface="+mn-ea"/>
                          <a:cs typeface="+mn-cs"/>
                        </a:rPr>
                        <a:t>[Fertility]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mn-lt"/>
                          <a:ea typeface="+mn-ea"/>
                          <a:cs typeface="+mn-cs"/>
                        </a:rPr>
                        <a:t>Average number of children per woman</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38100" cmpd="sng">
                      <a:noFill/>
                    </a:lnT>
                    <a:lnB w="12700" cmpd="sng">
                      <a:noFill/>
                      <a:prstDash val="solid"/>
                    </a:lnB>
                    <a:noFill/>
                  </a:tcPr>
                </a:tc>
                <a:tc>
                  <a:txBody>
                    <a:bodyPr/>
                    <a:lstStyle/>
                    <a:p>
                      <a:endParaRPr lang="en-US" sz="1400" cap="none" spc="0" dirty="0">
                        <a:solidFill>
                          <a:schemeClr val="tx1"/>
                        </a:solidFill>
                      </a:endParaRPr>
                    </a:p>
                  </a:txBody>
                  <a:tcPr marL="151061" marR="151061" marT="151061" marB="151061">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2085369860"/>
                  </a:ext>
                </a:extLst>
              </a:tr>
              <a:tr h="1645722">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mn-lt"/>
                          <a:ea typeface="+mn-ea"/>
                          <a:cs typeface="+mn-cs"/>
                        </a:rPr>
                        <a:t>[Income] :</a:t>
                      </a:r>
                      <a:br>
                        <a:rPr lang="en-US" sz="1400" b="0" i="0" kern="1200" dirty="0">
                          <a:solidFill>
                            <a:schemeClr val="tx1"/>
                          </a:solidFill>
                          <a:effectLst/>
                          <a:latin typeface="+mn-lt"/>
                          <a:ea typeface="+mn-ea"/>
                          <a:cs typeface="+mn-cs"/>
                        </a:rPr>
                      </a:br>
                      <a:r>
                        <a:rPr lang="en-US" sz="1400" b="0" i="0" kern="1200" dirty="0">
                          <a:solidFill>
                            <a:schemeClr val="tx1"/>
                          </a:solidFill>
                          <a:effectLst/>
                          <a:latin typeface="+mn-lt"/>
                          <a:ea typeface="+mn-ea"/>
                          <a:cs typeface="+mn-cs"/>
                        </a:rPr>
                        <a:t>Net Income per person; Calculated from GNP/Population</a:t>
                      </a:r>
                      <a:endParaRPr lang="en-US" sz="1400" b="1"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r>
                        <a:rPr lang="en-US" sz="1400" b="0" i="0" kern="1200" dirty="0">
                          <a:solidFill>
                            <a:schemeClr val="tx1"/>
                          </a:solidFill>
                          <a:effectLst/>
                          <a:latin typeface="+mn-lt"/>
                          <a:ea typeface="+mn-ea"/>
                          <a:cs typeface="+mn-cs"/>
                        </a:rPr>
                        <a:t>[Inflation] :</a:t>
                      </a:r>
                    </a:p>
                    <a:p>
                      <a:r>
                        <a:rPr lang="en-US" sz="1400" b="0" i="0" kern="1200" dirty="0">
                          <a:solidFill>
                            <a:schemeClr val="tx1"/>
                          </a:solidFill>
                          <a:effectLst/>
                          <a:latin typeface="+mn-lt"/>
                          <a:ea typeface="+mn-ea"/>
                          <a:cs typeface="+mn-cs"/>
                        </a:rPr>
                        <a:t>An Index of the prices of Essential Goods</a:t>
                      </a:r>
                      <a:endParaRPr lang="en-US" sz="1400" cap="none" spc="0" dirty="0">
                        <a:solidFill>
                          <a:schemeClr val="tx1"/>
                        </a:solidFill>
                      </a:endParaRP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r>
                        <a:rPr lang="en-US" sz="1400" cap="none" spc="0" dirty="0">
                          <a:solidFill>
                            <a:schemeClr val="tx1"/>
                          </a:solidFill>
                        </a:rPr>
                        <a:t>Child_Mort</a:t>
                      </a:r>
                    </a:p>
                    <a:p>
                      <a:r>
                        <a:rPr lang="en-US" sz="1400" cap="none" spc="0" dirty="0">
                          <a:solidFill>
                            <a:schemeClr val="tx1"/>
                          </a:solidFill>
                        </a:rPr>
                        <a:t>[Child Mortality] :</a:t>
                      </a:r>
                    </a:p>
                    <a:p>
                      <a:r>
                        <a:rPr lang="en-US" sz="1400" cap="none" spc="0" dirty="0">
                          <a:solidFill>
                            <a:schemeClr val="tx1"/>
                          </a:solidFill>
                        </a:rPr>
                        <a:t>Death of Children</a:t>
                      </a:r>
                    </a:p>
                    <a:p>
                      <a:r>
                        <a:rPr lang="en-US" sz="1400" cap="none" spc="0" dirty="0">
                          <a:solidFill>
                            <a:schemeClr val="tx1"/>
                          </a:solidFill>
                        </a:rPr>
                        <a:t>&lt; 5 Years of age /</a:t>
                      </a:r>
                    </a:p>
                    <a:p>
                      <a:r>
                        <a:rPr lang="en-US" sz="1400" cap="none" spc="0" dirty="0">
                          <a:solidFill>
                            <a:schemeClr val="tx1"/>
                          </a:solidFill>
                        </a:rPr>
                        <a:t>1000 Live Births</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4252228359"/>
                  </a:ext>
                </a:extLst>
              </a:tr>
              <a:tr h="1665746">
                <a:tc>
                  <a:txBody>
                    <a:bodyPr/>
                    <a:lstStyle/>
                    <a:p>
                      <a:r>
                        <a:rPr lang="en-US" sz="1400" cap="none" spc="0" dirty="0">
                          <a:solidFill>
                            <a:schemeClr val="tx1"/>
                          </a:solidFill>
                        </a:rPr>
                        <a:t>[Exports] :</a:t>
                      </a:r>
                    </a:p>
                    <a:p>
                      <a:r>
                        <a:rPr lang="en-US" sz="1400" b="0" i="0" kern="1200" dirty="0">
                          <a:solidFill>
                            <a:schemeClr val="tx1"/>
                          </a:solidFill>
                          <a:effectLst/>
                          <a:latin typeface="+mn-lt"/>
                          <a:ea typeface="+mn-ea"/>
                          <a:cs typeface="+mn-cs"/>
                        </a:rPr>
                        <a:t>Outgoing value of Goods &amp; Services/Population</a:t>
                      </a:r>
                    </a:p>
                    <a:p>
                      <a:r>
                        <a:rPr lang="en-US" sz="1400" b="0" i="0" kern="1200" dirty="0">
                          <a:solidFill>
                            <a:schemeClr val="tx1"/>
                          </a:solidFill>
                          <a:effectLst/>
                          <a:latin typeface="+mn-lt"/>
                          <a:ea typeface="+mn-ea"/>
                          <a:cs typeface="+mn-cs"/>
                        </a:rPr>
                        <a:t>= as %age of GDP per capita</a:t>
                      </a:r>
                      <a:endParaRPr lang="en-US" sz="1400" cap="none" spc="0" dirty="0">
                        <a:solidFill>
                          <a:schemeClr val="tx1"/>
                        </a:solidFill>
                      </a:endParaRP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tc>
                  <a:txBody>
                    <a:bodyPr/>
                    <a:lstStyle/>
                    <a:p>
                      <a:r>
                        <a:rPr lang="en-US" sz="1400" b="0" i="0" kern="1200" dirty="0">
                          <a:solidFill>
                            <a:schemeClr val="tx1"/>
                          </a:solidFill>
                          <a:effectLst/>
                          <a:latin typeface="+mn-lt"/>
                          <a:ea typeface="+mn-ea"/>
                          <a:cs typeface="+mn-cs"/>
                        </a:rPr>
                        <a:t>[Health] :</a:t>
                      </a:r>
                    </a:p>
                    <a:p>
                      <a:r>
                        <a:rPr lang="en-US" sz="1400" b="0" i="0" kern="1200" dirty="0">
                          <a:solidFill>
                            <a:schemeClr val="tx1"/>
                          </a:solidFill>
                          <a:effectLst/>
                          <a:latin typeface="+mn-lt"/>
                          <a:ea typeface="+mn-ea"/>
                          <a:cs typeface="+mn-cs"/>
                        </a:rPr>
                        <a:t>Health Spending /Population</a:t>
                      </a:r>
                    </a:p>
                    <a:p>
                      <a:r>
                        <a:rPr lang="en-US" sz="1400" b="0" i="0" kern="1200" dirty="0">
                          <a:solidFill>
                            <a:schemeClr val="tx1"/>
                          </a:solidFill>
                          <a:effectLst/>
                          <a:latin typeface="+mn-lt"/>
                          <a:ea typeface="+mn-ea"/>
                          <a:cs typeface="+mn-cs"/>
                        </a:rPr>
                        <a:t>= as %age of GDP per capita</a:t>
                      </a:r>
                      <a:endParaRPr lang="en-US" sz="1400" cap="none" spc="0" dirty="0">
                        <a:solidFill>
                          <a:schemeClr val="tx1"/>
                        </a:solidFill>
                      </a:endParaRP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mn-lt"/>
                          <a:ea typeface="+mn-ea"/>
                          <a:cs typeface="+mn-cs"/>
                        </a:rPr>
                        <a:t>Life_Expec</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mn-lt"/>
                          <a:ea typeface="+mn-ea"/>
                          <a:cs typeface="+mn-cs"/>
                        </a:rPr>
                        <a:t>[Life_Expectancy] : Average number (in years) a person is expected to live</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tc>
                  <a:txBody>
                    <a:bodyPr/>
                    <a:lstStyle/>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578144993"/>
                  </a:ext>
                </a:extLst>
              </a:tr>
            </a:tbl>
          </a:graphicData>
        </a:graphic>
      </p:graphicFrame>
    </p:spTree>
    <p:extLst>
      <p:ext uri="{BB962C8B-B14F-4D97-AF65-F5344CB8AC3E}">
        <p14:creationId xmlns:p14="http://schemas.microsoft.com/office/powerpoint/2010/main" val="29335143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677334" y="609600"/>
            <a:ext cx="7618941" cy="619125"/>
          </a:xfrm>
        </p:spPr>
        <p:txBody>
          <a:bodyPr vert="horz" lIns="91440" tIns="45720" rIns="91440" bIns="45720" rtlCol="0">
            <a:normAutofit fontScale="90000"/>
          </a:bodyPr>
          <a:lstStyle/>
          <a:p>
            <a:r>
              <a:rPr lang="en-US" dirty="0">
                <a:solidFill>
                  <a:schemeClr val="accent2">
                    <a:lumMod val="75000"/>
                  </a:schemeClr>
                </a:solidFill>
              </a:rPr>
              <a:t>Processes: 1, 2, 3, 4</a:t>
            </a:r>
            <a:endParaRPr lang="en-US" dirty="0"/>
          </a:p>
        </p:txBody>
      </p:sp>
      <p:graphicFrame>
        <p:nvGraphicFramePr>
          <p:cNvPr id="4" name="Table 4">
            <a:extLst>
              <a:ext uri="{FF2B5EF4-FFF2-40B4-BE49-F238E27FC236}">
                <a16:creationId xmlns:a16="http://schemas.microsoft.com/office/drawing/2014/main" id="{C266CDD0-3E96-40BD-8324-62D1DD86152D}"/>
              </a:ext>
            </a:extLst>
          </p:cNvPr>
          <p:cNvGraphicFramePr>
            <a:graphicFrameLocks noGrp="1"/>
          </p:cNvGraphicFramePr>
          <p:nvPr>
            <p:ph idx="1"/>
            <p:extLst>
              <p:ext uri="{D42A27DB-BD31-4B8C-83A1-F6EECF244321}">
                <p14:modId xmlns:p14="http://schemas.microsoft.com/office/powerpoint/2010/main" val="1220054354"/>
              </p:ext>
            </p:extLst>
          </p:nvPr>
        </p:nvGraphicFramePr>
        <p:xfrm>
          <a:off x="677334" y="1162050"/>
          <a:ext cx="9725025" cy="4674746"/>
        </p:xfrm>
        <a:graphic>
          <a:graphicData uri="http://schemas.openxmlformats.org/drawingml/2006/table">
            <a:tbl>
              <a:tblPr firstRow="1" bandRow="1">
                <a:noFill/>
                <a:tableStyleId>{3B4B98B0-60AC-42C2-AFA5-B58CD77FA1E5}</a:tableStyleId>
              </a:tblPr>
              <a:tblGrid>
                <a:gridCol w="2381799">
                  <a:extLst>
                    <a:ext uri="{9D8B030D-6E8A-4147-A177-3AD203B41FA5}">
                      <a16:colId xmlns:a16="http://schemas.microsoft.com/office/drawing/2014/main" val="2981917977"/>
                    </a:ext>
                  </a:extLst>
                </a:gridCol>
                <a:gridCol w="2438364">
                  <a:extLst>
                    <a:ext uri="{9D8B030D-6E8A-4147-A177-3AD203B41FA5}">
                      <a16:colId xmlns:a16="http://schemas.microsoft.com/office/drawing/2014/main" val="945233394"/>
                    </a:ext>
                  </a:extLst>
                </a:gridCol>
                <a:gridCol w="2452431">
                  <a:extLst>
                    <a:ext uri="{9D8B030D-6E8A-4147-A177-3AD203B41FA5}">
                      <a16:colId xmlns:a16="http://schemas.microsoft.com/office/drawing/2014/main" val="2572263168"/>
                    </a:ext>
                  </a:extLst>
                </a:gridCol>
                <a:gridCol w="2452431">
                  <a:extLst>
                    <a:ext uri="{9D8B030D-6E8A-4147-A177-3AD203B41FA5}">
                      <a16:colId xmlns:a16="http://schemas.microsoft.com/office/drawing/2014/main" val="1765783061"/>
                    </a:ext>
                  </a:extLst>
                </a:gridCol>
              </a:tblGrid>
              <a:tr h="850993">
                <a:tc>
                  <a:txBody>
                    <a:bodyPr/>
                    <a:lstStyle/>
                    <a:p>
                      <a:r>
                        <a:rPr lang="en-US" sz="2400" b="0" cap="all" spc="150" dirty="0">
                          <a:solidFill>
                            <a:schemeClr val="lt1"/>
                          </a:solidFill>
                        </a:rPr>
                        <a:t>1</a:t>
                      </a:r>
                    </a:p>
                  </a:txBody>
                  <a:tcPr marL="151061" marR="151061" marT="151061" marB="151061">
                    <a:lnL w="12700" cmpd="sng">
                      <a:noFill/>
                    </a:lnL>
                    <a:lnR w="12700" cmpd="sng">
                      <a:noFill/>
                    </a:lnR>
                    <a:lnT w="12700" cmpd="sng">
                      <a:noFill/>
                    </a:lnT>
                    <a:lnB w="38100" cmpd="sng">
                      <a:noFill/>
                    </a:lnB>
                    <a:solidFill>
                      <a:schemeClr val="accent1"/>
                    </a:solidFill>
                  </a:tcPr>
                </a:tc>
                <a:tc>
                  <a:txBody>
                    <a:bodyPr/>
                    <a:lstStyle/>
                    <a:p>
                      <a:r>
                        <a:rPr lang="en-US" sz="2400" b="0" cap="all" spc="150" dirty="0">
                          <a:solidFill>
                            <a:schemeClr val="lt1"/>
                          </a:solidFill>
                        </a:rPr>
                        <a:t>2</a:t>
                      </a:r>
                    </a:p>
                  </a:txBody>
                  <a:tcPr marL="151061" marR="151061" marT="151061" marB="151061">
                    <a:lnL w="12700" cmpd="sng">
                      <a:noFill/>
                    </a:lnL>
                    <a:lnR w="12700" cmpd="sng">
                      <a:noFill/>
                    </a:lnR>
                    <a:lnT w="12700" cmpd="sng">
                      <a:noFill/>
                    </a:lnT>
                    <a:lnB w="38100" cmpd="sng">
                      <a:noFill/>
                    </a:lnB>
                    <a:solidFill>
                      <a:schemeClr val="accent1"/>
                    </a:solidFill>
                  </a:tcPr>
                </a:tc>
                <a:tc>
                  <a:txBody>
                    <a:bodyPr/>
                    <a:lstStyle/>
                    <a:p>
                      <a:r>
                        <a:rPr lang="en-US" sz="2400" b="0" cap="all" spc="150" dirty="0">
                          <a:solidFill>
                            <a:schemeClr val="lt1"/>
                          </a:solidFill>
                        </a:rPr>
                        <a:t>3</a:t>
                      </a:r>
                    </a:p>
                  </a:txBody>
                  <a:tcPr marL="151061" marR="151061" marT="151061" marB="151061">
                    <a:lnL w="12700" cmpd="sng">
                      <a:noFill/>
                    </a:lnL>
                    <a:lnR w="12700" cmpd="sng">
                      <a:noFill/>
                    </a:lnR>
                    <a:lnT w="12700" cmpd="sng">
                      <a:noFill/>
                    </a:lnT>
                    <a:lnB w="38100" cmpd="sng">
                      <a:noFill/>
                    </a:lnB>
                    <a:solidFill>
                      <a:schemeClr val="accent1"/>
                    </a:solidFill>
                  </a:tcPr>
                </a:tc>
                <a:tc>
                  <a:txBody>
                    <a:bodyPr/>
                    <a:lstStyle/>
                    <a:p>
                      <a:r>
                        <a:rPr lang="en-US" sz="2400" b="0" cap="all" spc="150" dirty="0">
                          <a:solidFill>
                            <a:schemeClr val="lt1"/>
                          </a:solidFill>
                        </a:rPr>
                        <a:t>4</a:t>
                      </a:r>
                    </a:p>
                  </a:txBody>
                  <a:tcPr marL="151061" marR="151061" marT="151061" marB="151061">
                    <a:lnL w="12700" cmpd="sng">
                      <a:noFill/>
                    </a:lnL>
                    <a:lnR w="12700" cmpd="sng">
                      <a:noFill/>
                    </a:lnR>
                    <a:lnT w="12700" cmpd="sng">
                      <a:noFill/>
                    </a:lnT>
                    <a:lnB w="38100" cmpd="sng">
                      <a:noFill/>
                    </a:lnB>
                    <a:solidFill>
                      <a:schemeClr val="accent1"/>
                    </a:solidFill>
                  </a:tcPr>
                </a:tc>
                <a:extLst>
                  <a:ext uri="{0D108BD9-81ED-4DB2-BD59-A6C34878D82A}">
                    <a16:rowId xmlns:a16="http://schemas.microsoft.com/office/drawing/2014/main" val="2580512675"/>
                  </a:ext>
                </a:extLst>
              </a:tr>
              <a:tr h="124712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Data: Load dataset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Inspection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Cleaning</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38100" cmpd="sng">
                      <a:noFill/>
                    </a:lnT>
                    <a:lnB w="12700" cmpd="sng">
                      <a:noFill/>
                      <a:prstDash val="solid"/>
                    </a:lnB>
                    <a:noFill/>
                  </a:tcPr>
                </a:tc>
                <a:tc>
                  <a:txBody>
                    <a:bodyPr/>
                    <a:lstStyle/>
                    <a:p>
                      <a:r>
                        <a:rPr lang="en-US" sz="1400" cap="none" spc="0" dirty="0">
                          <a:solidFill>
                            <a:schemeClr val="tx1"/>
                          </a:solidFill>
                        </a:rPr>
                        <a:t>Initial Results and Findings</a:t>
                      </a:r>
                    </a:p>
                    <a:p>
                      <a:r>
                        <a:rPr lang="en-US" sz="1400" cap="none" spc="0" dirty="0">
                          <a:solidFill>
                            <a:schemeClr val="tx1"/>
                          </a:solidFill>
                        </a:rPr>
                        <a:t>of Analyses</a:t>
                      </a:r>
                    </a:p>
                  </a:txBody>
                  <a:tcPr marL="151061" marR="151061" marT="151061" marB="151061">
                    <a:lnL w="12700" cmpd="sng">
                      <a:noFill/>
                      <a:prstDash val="solid"/>
                    </a:lnL>
                    <a:lnR w="12700" cmpd="sng">
                      <a:noFill/>
                      <a:prstDash val="solid"/>
                    </a:lnR>
                    <a:lnT w="38100" cmpd="sng">
                      <a:noFill/>
                    </a:lnT>
                    <a:lnB w="12700" cmpd="sng">
                      <a:noFill/>
                      <a:prstDash val="solid"/>
                    </a:lnB>
                    <a:no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Scaling</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Hopkins method</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38100" cmpd="sng">
                      <a:noFill/>
                    </a:lnT>
                    <a:lnB w="12700" cmpd="sng">
                      <a:noFill/>
                      <a:prstDash val="solid"/>
                    </a:lnB>
                    <a:noFill/>
                  </a:tcPr>
                </a:tc>
                <a:tc>
                  <a:txBody>
                    <a:bodyPr/>
                    <a:lstStyle/>
                    <a:p>
                      <a:r>
                        <a:rPr lang="en-US" sz="1400" cap="none" spc="0" dirty="0">
                          <a:solidFill>
                            <a:schemeClr val="tx1"/>
                          </a:solidFill>
                        </a:rPr>
                        <a:t>Model Building Part 1</a:t>
                      </a:r>
                    </a:p>
                  </a:txBody>
                  <a:tcPr marL="151061" marR="151061" marT="151061" marB="151061">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2085369860"/>
                  </a:ext>
                </a:extLst>
              </a:tr>
              <a:tr h="124712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Univariate Analysis of</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(9) Principal Components</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r>
                        <a:rPr lang="en-US" sz="1400" cap="none" spc="0" dirty="0">
                          <a:solidFill>
                            <a:schemeClr val="tx1"/>
                          </a:solidFill>
                        </a:rPr>
                        <a:t>Multivariate analysis via</a:t>
                      </a:r>
                    </a:p>
                    <a:p>
                      <a:r>
                        <a:rPr lang="en-US" sz="1400" cap="none" spc="0" dirty="0">
                          <a:solidFill>
                            <a:schemeClr val="tx1"/>
                          </a:solidFill>
                        </a:rPr>
                        <a:t>Scatterplot matrix and</a:t>
                      </a:r>
                    </a:p>
                    <a:p>
                      <a:r>
                        <a:rPr lang="en-US" sz="1400" cap="none" spc="0" dirty="0">
                          <a:solidFill>
                            <a:schemeClr val="tx1"/>
                          </a:solidFill>
                        </a:rPr>
                        <a:t>Correlation matrix with</a:t>
                      </a:r>
                    </a:p>
                    <a:p>
                      <a:r>
                        <a:rPr lang="en-US" sz="1400" cap="none" spc="0" dirty="0">
                          <a:solidFill>
                            <a:schemeClr val="tx1"/>
                          </a:solidFill>
                        </a:rPr>
                        <a:t>Heatmap</a:t>
                      </a: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r>
                        <a:rPr lang="en-US" sz="1400" cap="none" spc="0" dirty="0">
                          <a:solidFill>
                            <a:schemeClr val="tx1"/>
                          </a:solidFill>
                        </a:rPr>
                        <a:t>K-Means Clustering</a:t>
                      </a:r>
                    </a:p>
                    <a:p>
                      <a:r>
                        <a:rPr lang="en-US" sz="1400" cap="none" spc="0" dirty="0">
                          <a:solidFill>
                            <a:schemeClr val="tx1"/>
                          </a:solidFill>
                        </a:rPr>
                        <a:t>Elbow Curve analysis</a:t>
                      </a: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r>
                        <a:rPr lang="en-US" sz="1400" cap="none" spc="0" dirty="0">
                          <a:solidFill>
                            <a:schemeClr val="tx1"/>
                          </a:solidFill>
                        </a:rPr>
                        <a:t>Cluster Analysis Part 1</a:t>
                      </a:r>
                    </a:p>
                    <a:p>
                      <a:r>
                        <a:rPr lang="en-US" sz="1400" cap="none" spc="0" dirty="0">
                          <a:solidFill>
                            <a:schemeClr val="tx1"/>
                          </a:solidFill>
                        </a:rPr>
                        <a:t>Swarm plots</a:t>
                      </a:r>
                    </a:p>
                    <a:p>
                      <a:r>
                        <a:rPr lang="en-US" sz="1400" cap="none" spc="0" dirty="0">
                          <a:solidFill>
                            <a:schemeClr val="tx1"/>
                          </a:solidFill>
                        </a:rPr>
                        <a:t>Multivariate Component Analyses</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4252228359"/>
                  </a:ext>
                </a:extLst>
              </a:tr>
              <a:tr h="120770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Bivariate &amp; Geographical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Analysis of Components</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tc>
                  <a:txBody>
                    <a:bodyPr/>
                    <a:lstStyle/>
                    <a:p>
                      <a:r>
                        <a:rPr lang="en-US" sz="1400" cap="none" spc="0" dirty="0">
                          <a:solidFill>
                            <a:schemeClr val="tx1"/>
                          </a:solidFill>
                        </a:rPr>
                        <a:t>Outlier Treatment</a:t>
                      </a: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tc>
                  <a:txBody>
                    <a:bodyPr/>
                    <a:lstStyle/>
                    <a:p>
                      <a:r>
                        <a:rPr lang="en-US" sz="1400" cap="none" spc="0" dirty="0">
                          <a:solidFill>
                            <a:schemeClr val="tx1"/>
                          </a:solidFill>
                        </a:rPr>
                        <a:t>Silhouette Analysis</a:t>
                      </a: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tc>
                  <a:txBody>
                    <a:bodyPr/>
                    <a:lstStyle/>
                    <a:p>
                      <a:r>
                        <a:rPr lang="en-US" sz="1400" cap="none" spc="0" dirty="0">
                          <a:solidFill>
                            <a:schemeClr val="tx1"/>
                          </a:solidFill>
                        </a:rPr>
                        <a:t>Model Interpretations</a:t>
                      </a: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578144993"/>
                  </a:ext>
                </a:extLst>
              </a:tr>
            </a:tbl>
          </a:graphicData>
        </a:graphic>
      </p:graphicFrame>
    </p:spTree>
    <p:extLst>
      <p:ext uri="{BB962C8B-B14F-4D97-AF65-F5344CB8AC3E}">
        <p14:creationId xmlns:p14="http://schemas.microsoft.com/office/powerpoint/2010/main" val="3964357220"/>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Facet</Template>
  <TotalTime>518</TotalTime>
  <Words>819</Words>
  <Application>Microsoft Office PowerPoint</Application>
  <PresentationFormat>Widescreen</PresentationFormat>
  <Paragraphs>141</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Bookman Old Style</vt:lpstr>
      <vt:lpstr>Trebuchet MS</vt:lpstr>
      <vt:lpstr>Wingdings 3</vt:lpstr>
      <vt:lpstr>Facet</vt:lpstr>
      <vt:lpstr>Humanitarian Aid Clustering Countries Assessing Need</vt:lpstr>
      <vt:lpstr>PowerPoint Presentation</vt:lpstr>
      <vt:lpstr>Problem Identification</vt:lpstr>
      <vt:lpstr>Business Question</vt:lpstr>
      <vt:lpstr>Data Question</vt:lpstr>
      <vt:lpstr>Stakeholders</vt:lpstr>
      <vt:lpstr>Who’s Who</vt:lpstr>
      <vt:lpstr>Data Dictionary: Feature Components</vt:lpstr>
      <vt:lpstr>Processes: 1, 2, 3, 4</vt:lpstr>
      <vt:lpstr>Processes: 5, 6, 7, 8 </vt:lpstr>
      <vt:lpstr>End of Part One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David Kwek</dc:creator>
  <cp:lastModifiedBy>David Kwek</cp:lastModifiedBy>
  <cp:revision>28</cp:revision>
  <dcterms:created xsi:type="dcterms:W3CDTF">2021-09-21T12:57:58Z</dcterms:created>
  <dcterms:modified xsi:type="dcterms:W3CDTF">2021-09-23T22:48:15Z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